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798" r:id="rId3"/>
    <p:sldMasterId id="2147483810" r:id="rId4"/>
    <p:sldMasterId id="2147483816" r:id="rId5"/>
    <p:sldMasterId id="2147483822" r:id="rId6"/>
    <p:sldMasterId id="2147483828" r:id="rId7"/>
  </p:sldMasterIdLst>
  <p:notesMasterIdLst>
    <p:notesMasterId r:id="rId32"/>
  </p:notesMasterIdLst>
  <p:sldIdLst>
    <p:sldId id="872" r:id="rId8"/>
    <p:sldId id="881" r:id="rId9"/>
    <p:sldId id="873" r:id="rId10"/>
    <p:sldId id="882" r:id="rId11"/>
    <p:sldId id="878" r:id="rId12"/>
    <p:sldId id="879" r:id="rId13"/>
    <p:sldId id="884" r:id="rId14"/>
    <p:sldId id="871" r:id="rId15"/>
    <p:sldId id="875" r:id="rId16"/>
    <p:sldId id="863" r:id="rId17"/>
    <p:sldId id="864" r:id="rId18"/>
    <p:sldId id="874" r:id="rId19"/>
    <p:sldId id="865" r:id="rId20"/>
    <p:sldId id="866" r:id="rId21"/>
    <p:sldId id="876" r:id="rId22"/>
    <p:sldId id="870" r:id="rId23"/>
    <p:sldId id="867" r:id="rId24"/>
    <p:sldId id="877" r:id="rId25"/>
    <p:sldId id="868" r:id="rId26"/>
    <p:sldId id="883" r:id="rId27"/>
    <p:sldId id="699" r:id="rId28"/>
    <p:sldId id="857" r:id="rId29"/>
    <p:sldId id="285" r:id="rId30"/>
    <p:sldId id="286" r:id="rId31"/>
  </p:sldIdLst>
  <p:sldSz cx="18288000" cy="10287000"/>
  <p:notesSz cx="18288000" cy="10287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A0A"/>
    <a:srgbClr val="0BCFE9"/>
    <a:srgbClr val="3269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p:cViewPr varScale="1">
        <p:scale>
          <a:sx n="47" d="100"/>
          <a:sy n="47" d="100"/>
        </p:scale>
        <p:origin x="63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754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IN" dirty="0"/>
          </a:p>
        </p:txBody>
      </p:sp>
      <p:sp>
        <p:nvSpPr>
          <p:cNvPr id="4" name="Slide Number Placeholder 3"/>
          <p:cNvSpPr>
            <a:spLocks noGrp="1"/>
          </p:cNvSpPr>
          <p:nvPr>
            <p:ph type="sldNum" sz="quarter" idx="10"/>
          </p:nvPr>
        </p:nvSpPr>
        <p:spPr>
          <a:xfrm>
            <a:off x="5180013" y="4886325"/>
            <a:ext cx="3962400" cy="257175"/>
          </a:xfrm>
          <a:prstGeom prst="rect">
            <a:avLst/>
          </a:prstGeom>
        </p:spPr>
        <p:txBody>
          <a:bodyPr/>
          <a:lstStyle/>
          <a:p>
            <a:fld id="{1F8F6FCE-FE68-46C3-99CA-CC0BA532AB88}" type="slidenum">
              <a:rPr lang="en-IN" smtClean="0">
                <a:solidFill>
                  <a:prstClr val="black"/>
                </a:solidFill>
              </a:rPr>
              <a:pPr/>
              <a:t>6</a:t>
            </a:fld>
            <a:endParaRPr lang="en-IN">
              <a:solidFill>
                <a:prstClr val="black"/>
              </a:solidFill>
            </a:endParaRPr>
          </a:p>
        </p:txBody>
      </p:sp>
    </p:spTree>
    <p:extLst>
      <p:ext uri="{BB962C8B-B14F-4D97-AF65-F5344CB8AC3E}">
        <p14:creationId xmlns:p14="http://schemas.microsoft.com/office/powerpoint/2010/main" val="109557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IN" dirty="0"/>
          </a:p>
        </p:txBody>
      </p:sp>
      <p:sp>
        <p:nvSpPr>
          <p:cNvPr id="4" name="Slide Number Placeholder 3"/>
          <p:cNvSpPr>
            <a:spLocks noGrp="1"/>
          </p:cNvSpPr>
          <p:nvPr>
            <p:ph type="sldNum" sz="quarter" idx="10"/>
          </p:nvPr>
        </p:nvSpPr>
        <p:spPr>
          <a:xfrm>
            <a:off x="5180013" y="4886325"/>
            <a:ext cx="3962400" cy="257175"/>
          </a:xfrm>
          <a:prstGeom prst="rect">
            <a:avLst/>
          </a:prstGeom>
        </p:spPr>
        <p:txBody>
          <a:bodyPr/>
          <a:lstStyle/>
          <a:p>
            <a:fld id="{1F8F6FCE-FE68-46C3-99CA-CC0BA532AB88}" type="slidenum">
              <a:rPr lang="en-IN" smtClean="0">
                <a:solidFill>
                  <a:prstClr val="black"/>
                </a:solidFill>
              </a:rPr>
              <a:pPr/>
              <a:t>7</a:t>
            </a:fld>
            <a:endParaRPr lang="en-IN">
              <a:solidFill>
                <a:prstClr val="black"/>
              </a:solidFill>
            </a:endParaRPr>
          </a:p>
        </p:txBody>
      </p:sp>
    </p:spTree>
    <p:extLst>
      <p:ext uri="{BB962C8B-B14F-4D97-AF65-F5344CB8AC3E}">
        <p14:creationId xmlns:p14="http://schemas.microsoft.com/office/powerpoint/2010/main" val="172429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IN" dirty="0"/>
          </a:p>
        </p:txBody>
      </p:sp>
      <p:sp>
        <p:nvSpPr>
          <p:cNvPr id="4" name="Slide Number Placeholder 3"/>
          <p:cNvSpPr>
            <a:spLocks noGrp="1"/>
          </p:cNvSpPr>
          <p:nvPr>
            <p:ph type="sldNum" sz="quarter" idx="10"/>
          </p:nvPr>
        </p:nvSpPr>
        <p:spPr>
          <a:xfrm>
            <a:off x="5180013" y="4886325"/>
            <a:ext cx="3962400" cy="257175"/>
          </a:xfrm>
          <a:prstGeom prst="rect">
            <a:avLst/>
          </a:prstGeom>
        </p:spPr>
        <p:txBody>
          <a:bodyPr/>
          <a:lstStyle/>
          <a:p>
            <a:fld id="{1F8F6FCE-FE68-46C3-99CA-CC0BA532AB88}" type="slidenum">
              <a:rPr lang="en-IN" smtClean="0">
                <a:solidFill>
                  <a:prstClr val="black"/>
                </a:solidFill>
              </a:rPr>
              <a:pPr/>
              <a:t>10</a:t>
            </a:fld>
            <a:endParaRPr lang="en-IN">
              <a:solidFill>
                <a:prstClr val="black"/>
              </a:solidFill>
            </a:endParaRPr>
          </a:p>
        </p:txBody>
      </p:sp>
    </p:spTree>
    <p:extLst>
      <p:ext uri="{BB962C8B-B14F-4D97-AF65-F5344CB8AC3E}">
        <p14:creationId xmlns:p14="http://schemas.microsoft.com/office/powerpoint/2010/main" val="178371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IN" dirty="0"/>
          </a:p>
        </p:txBody>
      </p:sp>
      <p:sp>
        <p:nvSpPr>
          <p:cNvPr id="4" name="Slide Number Placeholder 3"/>
          <p:cNvSpPr>
            <a:spLocks noGrp="1"/>
          </p:cNvSpPr>
          <p:nvPr>
            <p:ph type="sldNum" sz="quarter" idx="10"/>
          </p:nvPr>
        </p:nvSpPr>
        <p:spPr>
          <a:xfrm>
            <a:off x="5180013" y="4886325"/>
            <a:ext cx="3962400" cy="257175"/>
          </a:xfrm>
          <a:prstGeom prst="rect">
            <a:avLst/>
          </a:prstGeom>
        </p:spPr>
        <p:txBody>
          <a:bodyPr/>
          <a:lstStyle/>
          <a:p>
            <a:fld id="{1F8F6FCE-FE68-46C3-99CA-CC0BA532AB88}" type="slidenum">
              <a:rPr lang="en-IN" smtClean="0">
                <a:solidFill>
                  <a:prstClr val="black"/>
                </a:solidFill>
              </a:rPr>
              <a:pPr/>
              <a:t>13</a:t>
            </a:fld>
            <a:endParaRPr lang="en-IN">
              <a:solidFill>
                <a:prstClr val="black"/>
              </a:solidFill>
            </a:endParaRPr>
          </a:p>
        </p:txBody>
      </p:sp>
    </p:spTree>
    <p:extLst>
      <p:ext uri="{BB962C8B-B14F-4D97-AF65-F5344CB8AC3E}">
        <p14:creationId xmlns:p14="http://schemas.microsoft.com/office/powerpoint/2010/main" val="2526620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IN" dirty="0"/>
          </a:p>
        </p:txBody>
      </p:sp>
      <p:sp>
        <p:nvSpPr>
          <p:cNvPr id="4" name="Slide Number Placeholder 3"/>
          <p:cNvSpPr>
            <a:spLocks noGrp="1"/>
          </p:cNvSpPr>
          <p:nvPr>
            <p:ph type="sldNum" sz="quarter" idx="10"/>
          </p:nvPr>
        </p:nvSpPr>
        <p:spPr>
          <a:xfrm>
            <a:off x="5180013" y="4886325"/>
            <a:ext cx="3962400" cy="257175"/>
          </a:xfrm>
          <a:prstGeom prst="rect">
            <a:avLst/>
          </a:prstGeom>
        </p:spPr>
        <p:txBody>
          <a:bodyPr/>
          <a:lstStyle/>
          <a:p>
            <a:fld id="{1F8F6FCE-FE68-46C3-99CA-CC0BA532AB88}" type="slidenum">
              <a:rPr lang="en-IN" smtClean="0">
                <a:solidFill>
                  <a:prstClr val="black"/>
                </a:solidFill>
              </a:rPr>
              <a:pPr/>
              <a:t>16</a:t>
            </a:fld>
            <a:endParaRPr lang="en-IN">
              <a:solidFill>
                <a:prstClr val="black"/>
              </a:solidFill>
            </a:endParaRPr>
          </a:p>
        </p:txBody>
      </p:sp>
    </p:spTree>
    <p:extLst>
      <p:ext uri="{BB962C8B-B14F-4D97-AF65-F5344CB8AC3E}">
        <p14:creationId xmlns:p14="http://schemas.microsoft.com/office/powerpoint/2010/main" val="1226467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1995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05754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70379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6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599"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685A3-697A-453A-8BC1-5E24E7CCE23A}"/>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FB78858-8F98-48C3-BBA7-A3602D5F6FE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a:extLst>
              <a:ext uri="{FF2B5EF4-FFF2-40B4-BE49-F238E27FC236}">
                <a16:creationId xmlns="" xmlns:a16="http://schemas.microsoft.com/office/drawing/2014/main" id="{45E75A9B-C16C-42C3-B81C-1FEF49642BE6}"/>
              </a:ext>
            </a:extLst>
          </p:cNvPr>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2F21B99-AEDD-48D2-9F4D-550F3DA65CE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a:extLst>
              <a:ext uri="{FF2B5EF4-FFF2-40B4-BE49-F238E27FC236}">
                <a16:creationId xmlns="" xmlns:a16="http://schemas.microsoft.com/office/drawing/2014/main" id="{A9893EA0-A290-44DC-AE88-DD54EEBEE4E0}"/>
              </a:ext>
            </a:extLst>
          </p:cNvPr>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832559B-6964-4671-9980-33F065EBC7E0}"/>
              </a:ext>
            </a:extLst>
          </p:cNvPr>
          <p:cNvSpPr>
            <a:spLocks noGrp="1"/>
          </p:cNvSpPr>
          <p:nvPr>
            <p:ph type="dt" sz="half" idx="10"/>
          </p:nvPr>
        </p:nvSpPr>
        <p:spPr/>
        <p:txBody>
          <a:bodyPr/>
          <a:lstStyle/>
          <a:p>
            <a:fld id="{7C462C53-F186-42F2-BBF3-249487AD61B3}" type="datetimeFigureOut">
              <a:rPr lang="en-US" smtClean="0"/>
              <a:t>1/12/2019</a:t>
            </a:fld>
            <a:endParaRPr lang="en-US"/>
          </a:p>
        </p:txBody>
      </p:sp>
      <p:sp>
        <p:nvSpPr>
          <p:cNvPr id="8" name="Footer Placeholder 7">
            <a:extLst>
              <a:ext uri="{FF2B5EF4-FFF2-40B4-BE49-F238E27FC236}">
                <a16:creationId xmlns="" xmlns:a16="http://schemas.microsoft.com/office/drawing/2014/main" id="{8EC444E5-FED4-45D8-81D7-B55BCAAC1A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C1596E9-219E-40AB-9F23-70491CE98197}"/>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70181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BD0BC1-F8BE-47C6-88BE-ADA9D80D6D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D9E43F90-F5CE-4AD9-B126-3DFB9C3E52FE}"/>
              </a:ext>
            </a:extLst>
          </p:cNvPr>
          <p:cNvSpPr>
            <a:spLocks noGrp="1"/>
          </p:cNvSpPr>
          <p:nvPr>
            <p:ph type="dt" sz="half" idx="10"/>
          </p:nvPr>
        </p:nvSpPr>
        <p:spPr/>
        <p:txBody>
          <a:bodyPr/>
          <a:lstStyle/>
          <a:p>
            <a:fld id="{7C462C53-F186-42F2-BBF3-249487AD61B3}" type="datetimeFigureOut">
              <a:rPr lang="en-US" smtClean="0"/>
              <a:t>1/12/2019</a:t>
            </a:fld>
            <a:endParaRPr lang="en-US"/>
          </a:p>
        </p:txBody>
      </p:sp>
      <p:sp>
        <p:nvSpPr>
          <p:cNvPr id="4" name="Footer Placeholder 3">
            <a:extLst>
              <a:ext uri="{FF2B5EF4-FFF2-40B4-BE49-F238E27FC236}">
                <a16:creationId xmlns="" xmlns:a16="http://schemas.microsoft.com/office/drawing/2014/main" id="{CA800BA8-27DC-49BB-B3B7-0530BB8ECF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20957D6A-C64E-4115-9AF7-1FD31A96DCC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825479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8F3586F-07C8-4608-85B6-AB62881E787B}"/>
              </a:ext>
            </a:extLst>
          </p:cNvPr>
          <p:cNvSpPr>
            <a:spLocks noGrp="1"/>
          </p:cNvSpPr>
          <p:nvPr>
            <p:ph type="dt" sz="half" idx="10"/>
          </p:nvPr>
        </p:nvSpPr>
        <p:spPr/>
        <p:txBody>
          <a:bodyPr/>
          <a:lstStyle/>
          <a:p>
            <a:fld id="{7C462C53-F186-42F2-BBF3-249487AD61B3}" type="datetimeFigureOut">
              <a:rPr lang="en-US" smtClean="0"/>
              <a:t>1/12/2019</a:t>
            </a:fld>
            <a:endParaRPr lang="en-US"/>
          </a:p>
        </p:txBody>
      </p:sp>
      <p:sp>
        <p:nvSpPr>
          <p:cNvPr id="3" name="Footer Placeholder 2">
            <a:extLst>
              <a:ext uri="{FF2B5EF4-FFF2-40B4-BE49-F238E27FC236}">
                <a16:creationId xmlns="" xmlns:a16="http://schemas.microsoft.com/office/drawing/2014/main" id="{9B0182E2-2AA1-4C89-8B03-2088C85087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7BFC639-DCC3-4B33-B0D3-98E52352F8B2}"/>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18580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D9AEA3-13F1-4F66-8487-132F3826A5CD}"/>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 xmlns:a16="http://schemas.microsoft.com/office/drawing/2014/main" id="{9B2D49E0-A031-45DF-847F-E289623E4AE1}"/>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7FFFFD0-CA5A-4047-8ACA-77F6FFED601F}"/>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8B75F570-310B-47EC-A1FB-8BCC27E3A815}"/>
              </a:ext>
            </a:extLst>
          </p:cNvPr>
          <p:cNvSpPr>
            <a:spLocks noGrp="1"/>
          </p:cNvSpPr>
          <p:nvPr>
            <p:ph type="dt" sz="half" idx="10"/>
          </p:nvPr>
        </p:nvSpPr>
        <p:spPr/>
        <p:txBody>
          <a:bodyPr/>
          <a:lstStyle/>
          <a:p>
            <a:fld id="{7C462C53-F186-42F2-BBF3-249487AD61B3}" type="datetimeFigureOut">
              <a:rPr lang="en-US" smtClean="0"/>
              <a:t>1/12/2019</a:t>
            </a:fld>
            <a:endParaRPr lang="en-US"/>
          </a:p>
        </p:txBody>
      </p:sp>
      <p:sp>
        <p:nvSpPr>
          <p:cNvPr id="6" name="Footer Placeholder 5">
            <a:extLst>
              <a:ext uri="{FF2B5EF4-FFF2-40B4-BE49-F238E27FC236}">
                <a16:creationId xmlns="" xmlns:a16="http://schemas.microsoft.com/office/drawing/2014/main" id="{49BF62F7-62E7-4D40-9C77-9CD91BB8E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3F95614-A18A-4230-BE54-84FBE60EF08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14170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19F9A9-D0F2-494C-B181-1562DC0BBC9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 xmlns:a16="http://schemas.microsoft.com/office/drawing/2014/main" id="{475A05EF-F455-48EF-AF02-9C64920474B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 xmlns:a16="http://schemas.microsoft.com/office/drawing/2014/main" id="{9D66B690-AB95-4E16-978E-255ABF3AFFF3}"/>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A7AD70A1-805B-4BFB-8554-8A6EF2A3070F}"/>
              </a:ext>
            </a:extLst>
          </p:cNvPr>
          <p:cNvSpPr>
            <a:spLocks noGrp="1"/>
          </p:cNvSpPr>
          <p:nvPr>
            <p:ph type="dt" sz="half" idx="10"/>
          </p:nvPr>
        </p:nvSpPr>
        <p:spPr/>
        <p:txBody>
          <a:bodyPr/>
          <a:lstStyle/>
          <a:p>
            <a:fld id="{7C462C53-F186-42F2-BBF3-249487AD61B3}" type="datetimeFigureOut">
              <a:rPr lang="en-US" smtClean="0"/>
              <a:t>1/12/2019</a:t>
            </a:fld>
            <a:endParaRPr lang="en-US"/>
          </a:p>
        </p:txBody>
      </p:sp>
      <p:sp>
        <p:nvSpPr>
          <p:cNvPr id="6" name="Footer Placeholder 5">
            <a:extLst>
              <a:ext uri="{FF2B5EF4-FFF2-40B4-BE49-F238E27FC236}">
                <a16:creationId xmlns="" xmlns:a16="http://schemas.microsoft.com/office/drawing/2014/main" id="{E78361B3-3504-4656-92BD-04F40F4D3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BA4BBF0-7698-46F5-B3DB-62DE39E0C57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91386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862561-5B1D-48A6-B96B-B5532C4BD1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616BAE1-B3EC-4E21-B6BA-D78221C23A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5BB9AF5-4B1D-4EAE-B53E-9A8711F507D0}"/>
              </a:ext>
            </a:extLst>
          </p:cNvPr>
          <p:cNvSpPr>
            <a:spLocks noGrp="1"/>
          </p:cNvSpPr>
          <p:nvPr>
            <p:ph type="dt" sz="half" idx="10"/>
          </p:nvPr>
        </p:nvSpPr>
        <p:spPr/>
        <p:txBody>
          <a:bodyPr/>
          <a:lstStyle/>
          <a:p>
            <a:fld id="{7C462C53-F186-42F2-BBF3-249487AD61B3}" type="datetimeFigureOut">
              <a:rPr lang="en-US" smtClean="0"/>
              <a:t>1/12/2019</a:t>
            </a:fld>
            <a:endParaRPr lang="en-US"/>
          </a:p>
        </p:txBody>
      </p:sp>
      <p:sp>
        <p:nvSpPr>
          <p:cNvPr id="5" name="Footer Placeholder 4">
            <a:extLst>
              <a:ext uri="{FF2B5EF4-FFF2-40B4-BE49-F238E27FC236}">
                <a16:creationId xmlns="" xmlns:a16="http://schemas.microsoft.com/office/drawing/2014/main" id="{3CB4DDA7-23E7-4726-B535-C163BC9EA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958FD0-12AD-4E2F-9404-7C851EF9E9F4}"/>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596271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71CDCBF-CCD4-4473-92E0-6E8C528157D9}"/>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F99A011-B090-428D-86B5-DE9CC3455813}"/>
              </a:ext>
            </a:extLst>
          </p:cNvPr>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14A2896-3BB6-4664-94DB-620D736D6630}"/>
              </a:ext>
            </a:extLst>
          </p:cNvPr>
          <p:cNvSpPr>
            <a:spLocks noGrp="1"/>
          </p:cNvSpPr>
          <p:nvPr>
            <p:ph type="dt" sz="half" idx="10"/>
          </p:nvPr>
        </p:nvSpPr>
        <p:spPr/>
        <p:txBody>
          <a:bodyPr/>
          <a:lstStyle/>
          <a:p>
            <a:fld id="{7C462C53-F186-42F2-BBF3-249487AD61B3}" type="datetimeFigureOut">
              <a:rPr lang="en-US" smtClean="0"/>
              <a:t>1/12/2019</a:t>
            </a:fld>
            <a:endParaRPr lang="en-US"/>
          </a:p>
        </p:txBody>
      </p:sp>
      <p:sp>
        <p:nvSpPr>
          <p:cNvPr id="5" name="Footer Placeholder 4">
            <a:extLst>
              <a:ext uri="{FF2B5EF4-FFF2-40B4-BE49-F238E27FC236}">
                <a16:creationId xmlns="" xmlns:a16="http://schemas.microsoft.com/office/drawing/2014/main" id="{AE85100A-B5AF-4549-B065-D005E8A48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1333557-EA4C-453E-835E-712CFCFB61E6}"/>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4033727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38"/>
            <a:ext cx="15544800" cy="2205038"/>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35108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7557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6610351"/>
            <a:ext cx="15544800" cy="2043113"/>
          </a:xfrm>
        </p:spPr>
        <p:txBody>
          <a:bodyPr anchor="t"/>
          <a:lstStyle>
            <a:lvl1pPr algn="l">
              <a:defRPr sz="60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6" y="4360070"/>
            <a:ext cx="15544800" cy="2250281"/>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621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96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1956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2302670"/>
            <a:ext cx="8080376"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914400" y="3262313"/>
            <a:ext cx="8080376"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1" y="2302670"/>
            <a:ext cx="8083550"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90051" y="3262313"/>
            <a:ext cx="8083550"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5433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20298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1551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409575"/>
            <a:ext cx="6016626" cy="1743075"/>
          </a:xfrm>
        </p:spPr>
        <p:txBody>
          <a:bodyPr anchor="b"/>
          <a:lstStyle>
            <a:lvl1pPr algn="l">
              <a:defRPr sz="3000" b="1"/>
            </a:lvl1pPr>
          </a:lstStyle>
          <a:p>
            <a:r>
              <a:rPr lang="en-US" smtClean="0"/>
              <a:t>Click to edit Master title style</a:t>
            </a:r>
            <a:endParaRPr lang="en-US"/>
          </a:p>
        </p:txBody>
      </p:sp>
      <p:sp>
        <p:nvSpPr>
          <p:cNvPr id="3" name="Content Placeholder 2"/>
          <p:cNvSpPr>
            <a:spLocks noGrp="1"/>
          </p:cNvSpPr>
          <p:nvPr>
            <p:ph idx="1"/>
          </p:nvPr>
        </p:nvSpPr>
        <p:spPr>
          <a:xfrm>
            <a:off x="7150100" y="409576"/>
            <a:ext cx="10223500" cy="877967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1" y="2152651"/>
            <a:ext cx="6016626" cy="7036595"/>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461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0900"/>
            <a:ext cx="10972800" cy="850107"/>
          </a:xfrm>
        </p:spPr>
        <p:txBody>
          <a:bodyPr anchor="b"/>
          <a:lstStyle>
            <a:lvl1pPr algn="l">
              <a:defRPr sz="3000" b="1"/>
            </a:lvl1pPr>
          </a:lstStyle>
          <a:p>
            <a:r>
              <a:rPr lang="en-US" smtClean="0"/>
              <a:t>Click to edit Master title style</a:t>
            </a:r>
            <a:endParaRPr lang="en-US"/>
          </a:p>
        </p:txBody>
      </p:sp>
      <p:sp>
        <p:nvSpPr>
          <p:cNvPr id="3" name="Picture Placeholder 2"/>
          <p:cNvSpPr>
            <a:spLocks noGrp="1"/>
          </p:cNvSpPr>
          <p:nvPr>
            <p:ph type="pic" idx="1"/>
          </p:nvPr>
        </p:nvSpPr>
        <p:spPr>
          <a:xfrm>
            <a:off x="3584576" y="919163"/>
            <a:ext cx="10972800" cy="6172200"/>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3584576" y="8051007"/>
            <a:ext cx="10972800" cy="1207293"/>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8532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35549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8"/>
            <a:ext cx="4114800" cy="8777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1958"/>
            <a:ext cx="12039600" cy="8777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2196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3"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3"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3"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3"/>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5"/>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5"/>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5"/>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 name="Holder 2"/>
          <p:cNvSpPr>
            <a:spLocks noGrp="1"/>
          </p:cNvSpPr>
          <p:nvPr>
            <p:ph type="ctrTitle"/>
          </p:nvPr>
        </p:nvSpPr>
        <p:spPr>
          <a:xfrm>
            <a:off x="942034" y="642110"/>
            <a:ext cx="16403928"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2"/>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827387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3"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3"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3"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3"/>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8"/>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2245360" y="2003300"/>
            <a:ext cx="13614400" cy="430888"/>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7410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2" cstate="print"/>
            <a:stretch>
              <a:fillRect/>
            </a:stretch>
          </a:blipFill>
        </p:spPr>
        <p:txBody>
          <a:bodyPr wrap="square" lIns="0" tIns="0" rIns="0" bIns="0" rtlCol="0"/>
          <a:lstStyle/>
          <a:p>
            <a:endParaRPr/>
          </a:p>
        </p:txBody>
      </p:sp>
      <p:sp>
        <p:nvSpPr>
          <p:cNvPr id="23" name="bk object 23"/>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p>
        </p:txBody>
      </p:sp>
      <p:sp>
        <p:nvSpPr>
          <p:cNvPr id="24" name="bk object 24"/>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p>
        </p:txBody>
      </p:sp>
      <p:sp>
        <p:nvSpPr>
          <p:cNvPr id="25" name="bk object 25"/>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19"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3"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3"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3"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3"/>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5"/>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5"/>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5"/>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8"/>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18069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4630403"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19" name="bk object 19"/>
          <p:cNvSpPr/>
          <p:nvPr/>
        </p:nvSpPr>
        <p:spPr>
          <a:xfrm>
            <a:off x="15788641"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1" name="bk object 21"/>
          <p:cNvSpPr/>
          <p:nvPr/>
        </p:nvSpPr>
        <p:spPr>
          <a:xfrm>
            <a:off x="1426462" y="9674355"/>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8"/>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52134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4630403"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19" name="bk object 19"/>
          <p:cNvSpPr/>
          <p:nvPr/>
        </p:nvSpPr>
        <p:spPr>
          <a:xfrm>
            <a:off x="15788641"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1" name="bk object 21"/>
          <p:cNvSpPr/>
          <p:nvPr/>
        </p:nvSpPr>
        <p:spPr>
          <a:xfrm>
            <a:off x="1426462" y="9674355"/>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846517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73712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350266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363025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438166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689352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468566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3989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67358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915045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89056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262355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980314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844153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499469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4765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BDCDD1-0CAC-42BB-9B8A-01F68CA6907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 xmlns:a16="http://schemas.microsoft.com/office/drawing/2014/main" id="{BF9D747F-5247-48FD-AED4-8435185FF49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 xmlns:a16="http://schemas.microsoft.com/office/drawing/2014/main" id="{5B6BD2EE-B89D-44DF-8D63-03457A015591}"/>
              </a:ext>
            </a:extLst>
          </p:cNvPr>
          <p:cNvSpPr>
            <a:spLocks noGrp="1"/>
          </p:cNvSpPr>
          <p:nvPr>
            <p:ph type="dt" sz="half" idx="10"/>
          </p:nvPr>
        </p:nvSpPr>
        <p:spPr/>
        <p:txBody>
          <a:bodyPr/>
          <a:lstStyle/>
          <a:p>
            <a:fld id="{7C462C53-F186-42F2-BBF3-249487AD61B3}" type="datetimeFigureOut">
              <a:rPr lang="en-US" smtClean="0"/>
              <a:t>1/12/2019</a:t>
            </a:fld>
            <a:endParaRPr lang="en-US"/>
          </a:p>
        </p:txBody>
      </p:sp>
      <p:sp>
        <p:nvSpPr>
          <p:cNvPr id="5" name="Footer Placeholder 4">
            <a:extLst>
              <a:ext uri="{FF2B5EF4-FFF2-40B4-BE49-F238E27FC236}">
                <a16:creationId xmlns="" xmlns:a16="http://schemas.microsoft.com/office/drawing/2014/main" id="{B35979F3-D6CD-4B13-8BBD-F30B2EBDE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843C1B9-9CFC-447F-8024-7653A00DFE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93436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D93C69-1C2E-40A2-B4F1-A020574186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018F585-2BC0-4D51-BD9D-937C756C52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4AA6322-1540-4DB9-A8AA-5DA3F308FF81}"/>
              </a:ext>
            </a:extLst>
          </p:cNvPr>
          <p:cNvSpPr>
            <a:spLocks noGrp="1"/>
          </p:cNvSpPr>
          <p:nvPr>
            <p:ph type="dt" sz="half" idx="10"/>
          </p:nvPr>
        </p:nvSpPr>
        <p:spPr/>
        <p:txBody>
          <a:bodyPr/>
          <a:lstStyle/>
          <a:p>
            <a:fld id="{7C462C53-F186-42F2-BBF3-249487AD61B3}" type="datetimeFigureOut">
              <a:rPr lang="en-US" smtClean="0"/>
              <a:t>1/12/2019</a:t>
            </a:fld>
            <a:endParaRPr lang="en-US"/>
          </a:p>
        </p:txBody>
      </p:sp>
      <p:sp>
        <p:nvSpPr>
          <p:cNvPr id="5" name="Footer Placeholder 4">
            <a:extLst>
              <a:ext uri="{FF2B5EF4-FFF2-40B4-BE49-F238E27FC236}">
                <a16:creationId xmlns="" xmlns:a16="http://schemas.microsoft.com/office/drawing/2014/main" id="{A148ABBB-ACE5-49F0-B819-B64694611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BA22645-7A7D-44E4-86B6-9F640407E0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263181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CBCD35-52F3-41E5-8941-25560449F74E}"/>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 xmlns:a16="http://schemas.microsoft.com/office/drawing/2014/main" id="{B1F5A95E-CE6E-4673-8A48-30747D2F59F3}"/>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A7CAEBC-6189-4466-93B2-B86F8E0B29EB}"/>
              </a:ext>
            </a:extLst>
          </p:cNvPr>
          <p:cNvSpPr>
            <a:spLocks noGrp="1"/>
          </p:cNvSpPr>
          <p:nvPr>
            <p:ph type="dt" sz="half" idx="10"/>
          </p:nvPr>
        </p:nvSpPr>
        <p:spPr/>
        <p:txBody>
          <a:bodyPr/>
          <a:lstStyle/>
          <a:p>
            <a:fld id="{7C462C53-F186-42F2-BBF3-249487AD61B3}" type="datetimeFigureOut">
              <a:rPr lang="en-US" smtClean="0"/>
              <a:t>1/12/2019</a:t>
            </a:fld>
            <a:endParaRPr lang="en-US"/>
          </a:p>
        </p:txBody>
      </p:sp>
      <p:sp>
        <p:nvSpPr>
          <p:cNvPr id="5" name="Footer Placeholder 4">
            <a:extLst>
              <a:ext uri="{FF2B5EF4-FFF2-40B4-BE49-F238E27FC236}">
                <a16:creationId xmlns="" xmlns:a16="http://schemas.microsoft.com/office/drawing/2014/main" id="{2322AADF-9D80-4DF0-97FA-9C9429D06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4961927-EE1B-4DCC-BE06-57855281FBB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61798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8A9973-5B66-4545-8318-E3198E4AB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F017B07-64B5-4EBA-9B48-3A3B9A65E906}"/>
              </a:ext>
            </a:extLst>
          </p:cNvPr>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4497318-5293-47E4-B541-34B23A8B89B5}"/>
              </a:ext>
            </a:extLst>
          </p:cNvPr>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8FB4EEFC-2D84-4715-8AED-51AA7761EABD}"/>
              </a:ext>
            </a:extLst>
          </p:cNvPr>
          <p:cNvSpPr>
            <a:spLocks noGrp="1"/>
          </p:cNvSpPr>
          <p:nvPr>
            <p:ph type="dt" sz="half" idx="10"/>
          </p:nvPr>
        </p:nvSpPr>
        <p:spPr/>
        <p:txBody>
          <a:bodyPr/>
          <a:lstStyle/>
          <a:p>
            <a:fld id="{7C462C53-F186-42F2-BBF3-249487AD61B3}" type="datetimeFigureOut">
              <a:rPr lang="en-US" smtClean="0"/>
              <a:t>1/12/2019</a:t>
            </a:fld>
            <a:endParaRPr lang="en-US"/>
          </a:p>
        </p:txBody>
      </p:sp>
      <p:sp>
        <p:nvSpPr>
          <p:cNvPr id="6" name="Footer Placeholder 5">
            <a:extLst>
              <a:ext uri="{FF2B5EF4-FFF2-40B4-BE49-F238E27FC236}">
                <a16:creationId xmlns="" xmlns:a16="http://schemas.microsoft.com/office/drawing/2014/main" id="{679C48CF-BE06-4023-8BB9-B443776BC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2950B02-BDA0-4B7D-AF41-6F3EA37BA19D}"/>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850790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4.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5.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6.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7.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937669" y="822088"/>
            <a:ext cx="16412660" cy="737869"/>
          </a:xfrm>
          <a:prstGeom prst="rect">
            <a:avLst/>
          </a:prstGeom>
        </p:spPr>
        <p:txBody>
          <a:bodyPr wrap="square" lIns="0" tIns="0" rIns="0" bIns="0">
            <a:spAutoFit/>
          </a:bodyPr>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a:xfrm>
            <a:off x="927100" y="2173615"/>
            <a:ext cx="16433800" cy="41916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304277" y="9805669"/>
            <a:ext cx="5665469" cy="236220"/>
          </a:xfrm>
          <a:prstGeom prst="rect">
            <a:avLst/>
          </a:prstGeom>
        </p:spPr>
        <p:txBody>
          <a:bodyPr wrap="square" lIns="0" tIns="0" rIns="0" bIns="0">
            <a:spAutoFit/>
          </a:bodyPr>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1/12/2019</a:t>
            </a:fld>
            <a:endParaRPr lang="en-US"/>
          </a:p>
        </p:txBody>
      </p:sp>
      <p:sp>
        <p:nvSpPr>
          <p:cNvPr id="6" name="Holder 6"/>
          <p:cNvSpPr>
            <a:spLocks noGrp="1"/>
          </p:cNvSpPr>
          <p:nvPr>
            <p:ph type="sldNum" sz="quarter" idx="7"/>
          </p:nvPr>
        </p:nvSpPr>
        <p:spPr>
          <a:xfrm>
            <a:off x="13167360"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0AB77DC-3CB5-4153-B201-7E308B56A988}"/>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B964A8-3CC6-47D8-9BD3-AAB27447E051}"/>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E0DC69B-B29A-4EB1-AA79-FD24961C16A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C462C53-F186-42F2-BBF3-249487AD61B3}" type="datetimeFigureOut">
              <a:rPr lang="en-US" smtClean="0"/>
              <a:t>1/12/2019</a:t>
            </a:fld>
            <a:endParaRPr lang="en-US"/>
          </a:p>
        </p:txBody>
      </p:sp>
      <p:sp>
        <p:nvSpPr>
          <p:cNvPr id="5" name="Footer Placeholder 4">
            <a:extLst>
              <a:ext uri="{FF2B5EF4-FFF2-40B4-BE49-F238E27FC236}">
                <a16:creationId xmlns="" xmlns:a16="http://schemas.microsoft.com/office/drawing/2014/main" id="{AF79B8DB-A1D8-4EFB-9F93-D4C48C86117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7A96E013-AC8D-42E6-94E6-A55396984934}"/>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5CD9CE2A-4182-4EBF-8AD5-701BA0DCADB1}" type="slidenum">
              <a:rPr lang="en-US" smtClean="0"/>
              <a:t>‹#›</a:t>
            </a:fld>
            <a:endParaRPr lang="en-US"/>
          </a:p>
        </p:txBody>
      </p:sp>
    </p:spTree>
    <p:extLst>
      <p:ext uri="{BB962C8B-B14F-4D97-AF65-F5344CB8AC3E}">
        <p14:creationId xmlns:p14="http://schemas.microsoft.com/office/powerpoint/2010/main" val="24592431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2400301"/>
            <a:ext cx="16459200" cy="678894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9534526"/>
            <a:ext cx="42672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solidFill>
                  <a:prstClr val="black">
                    <a:tint val="75000"/>
                  </a:prstClr>
                </a:solidFill>
              </a:rPr>
              <a:pPr/>
              <a:t>1/12/2019</a:t>
            </a:fld>
            <a:endParaRPr lang="en-US">
              <a:solidFill>
                <a:prstClr val="black">
                  <a:tint val="75000"/>
                </a:prstClr>
              </a:solidFill>
            </a:endParaRPr>
          </a:p>
        </p:txBody>
      </p:sp>
      <p:sp>
        <p:nvSpPr>
          <p:cNvPr id="5" name="Footer Placeholder 4"/>
          <p:cNvSpPr>
            <a:spLocks noGrp="1"/>
          </p:cNvSpPr>
          <p:nvPr>
            <p:ph type="ftr" sz="quarter" idx="3"/>
          </p:nvPr>
        </p:nvSpPr>
        <p:spPr>
          <a:xfrm>
            <a:off x="6248400" y="9534526"/>
            <a:ext cx="5791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13106400" y="9534526"/>
            <a:ext cx="42672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4942702"/>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13716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3"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3"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3"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3"/>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8"/>
            <a:ext cx="10322052"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245360" y="2003300"/>
            <a:ext cx="1361440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31" y="9791905"/>
            <a:ext cx="572135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a:xfrm>
            <a:off x="914400" y="9566913"/>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a:xfrm>
            <a:off x="13167360" y="9566913"/>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7076899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8218890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71358786"/>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40335" y="9795409"/>
            <a:ext cx="573913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1880859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9.xml"/><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9.xml"/><Relationship Id="rId5" Type="http://schemas.openxmlformats.org/officeDocument/2006/relationships/image" Target="../media/image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2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8.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9.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1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1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25D056B0-1148-46FD-B021-C26257C1023A}"/>
              </a:ext>
            </a:extLst>
          </p:cNvPr>
          <p:cNvSpPr>
            <a:spLocks noGrp="1"/>
          </p:cNvSpPr>
          <p:nvPr>
            <p:ph type="subTitle" idx="1"/>
          </p:nvPr>
        </p:nvSpPr>
        <p:spPr>
          <a:xfrm>
            <a:off x="0" y="-33020"/>
            <a:ext cx="18288000" cy="10287000"/>
          </a:xfrm>
          <a:solidFill>
            <a:schemeClr val="accent5">
              <a:lumMod val="60000"/>
              <a:lumOff val="40000"/>
            </a:schemeClr>
          </a:solidFill>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0" y="8455785"/>
            <a:ext cx="18287999" cy="1173955"/>
          </a:xfrm>
        </p:spPr>
        <p:txBody>
          <a:bodyPr>
            <a:normAutofit/>
          </a:bodyPr>
          <a:lstStyle/>
          <a:p>
            <a:pPr defTabSz="914400">
              <a:lnSpc>
                <a:spcPct val="100000"/>
              </a:lnSpc>
            </a:pPr>
            <a:r>
              <a:rPr lang="en-IN" sz="6600" b="1" spc="-5" dirty="0" smtClean="0">
                <a:solidFill>
                  <a:srgbClr val="FFFFFF"/>
                </a:solidFill>
                <a:latin typeface="Trebuchet MS" panose="020B0603020202020204" pitchFamily="34" charset="0"/>
                <a:ea typeface="+mn-ea"/>
                <a:cs typeface="Calibri"/>
              </a:rPr>
              <a:t>Artificial Intelligence Champion Course </a:t>
            </a:r>
            <a:endParaRPr lang="en-IN" sz="6600" b="1" spc="-5" dirty="0">
              <a:solidFill>
                <a:srgbClr val="FFFFFF"/>
              </a:solidFill>
              <a:latin typeface="Trebuchet MS" panose="020B0603020202020204" pitchFamily="34" charset="0"/>
              <a:ea typeface="+mn-ea"/>
              <a:cs typeface="Calibri"/>
            </a:endParaRPr>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879" y="813515"/>
            <a:ext cx="14036061" cy="7018031"/>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3505200" y="6362700"/>
            <a:ext cx="1676400" cy="783336"/>
          </a:xfrm>
          <a:prstGeom prst="rect">
            <a:avLst/>
          </a:prstGeom>
        </p:spPr>
      </p:pic>
    </p:spTree>
    <p:extLst>
      <p:ext uri="{BB962C8B-B14F-4D97-AF65-F5344CB8AC3E}">
        <p14:creationId xmlns:p14="http://schemas.microsoft.com/office/powerpoint/2010/main" val="19501405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3" name="object 3"/>
          <p:cNvSpPr/>
          <p:nvPr/>
        </p:nvSpPr>
        <p:spPr>
          <a:xfrm>
            <a:off x="1426462" y="9674355"/>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7" y="648106"/>
            <a:ext cx="44437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Course</a:t>
            </a:r>
            <a:r>
              <a:rPr sz="5600" spc="-70" dirty="0">
                <a:solidFill>
                  <a:srgbClr val="095A82"/>
                </a:solidFill>
              </a:rPr>
              <a:t> </a:t>
            </a:r>
            <a:r>
              <a:rPr sz="5600" spc="-20" dirty="0">
                <a:solidFill>
                  <a:srgbClr val="095A82"/>
                </a:solidFill>
              </a:rPr>
              <a:t>Outline</a:t>
            </a:r>
            <a:endParaRPr sz="5600" dirty="0"/>
          </a:p>
        </p:txBody>
      </p:sp>
      <p:sp>
        <p:nvSpPr>
          <p:cNvPr id="6" name="object 6"/>
          <p:cNvSpPr txBox="1"/>
          <p:nvPr/>
        </p:nvSpPr>
        <p:spPr>
          <a:xfrm>
            <a:off x="1821973" y="2549867"/>
            <a:ext cx="3419958" cy="396262"/>
          </a:xfrm>
          <a:prstGeom prst="rect">
            <a:avLst/>
          </a:prstGeom>
        </p:spPr>
        <p:txBody>
          <a:bodyPr vert="horz" wrap="square" lIns="0" tIns="26670" rIns="0" bIns="0" rtlCol="0">
            <a:spAutoFit/>
          </a:bodyPr>
          <a:lstStyle/>
          <a:p>
            <a:pPr marL="25400">
              <a:spcBef>
                <a:spcPts val="210"/>
              </a:spcBef>
            </a:pPr>
            <a:r>
              <a:rPr sz="2400" spc="-10" dirty="0">
                <a:solidFill>
                  <a:prstClr val="white"/>
                </a:solidFill>
                <a:cs typeface="Calibri"/>
              </a:rPr>
              <a:t>Introduction </a:t>
            </a:r>
            <a:r>
              <a:rPr sz="2400" dirty="0">
                <a:solidFill>
                  <a:prstClr val="white"/>
                </a:solidFill>
                <a:cs typeface="Calibri"/>
              </a:rPr>
              <a:t>to</a:t>
            </a:r>
            <a:r>
              <a:rPr sz="2400" spc="-80" dirty="0">
                <a:solidFill>
                  <a:prstClr val="white"/>
                </a:solidFill>
                <a:cs typeface="Calibri"/>
              </a:rPr>
              <a:t> </a:t>
            </a:r>
            <a:r>
              <a:rPr sz="2400" spc="-10" dirty="0">
                <a:solidFill>
                  <a:prstClr val="white"/>
                </a:solidFill>
                <a:cs typeface="Calibri"/>
              </a:rPr>
              <a:t>Python</a:t>
            </a:r>
            <a:endParaRPr sz="2400" dirty="0">
              <a:solidFill>
                <a:prstClr val="white"/>
              </a:solidFill>
              <a:cs typeface="Calibri"/>
            </a:endParaRPr>
          </a:p>
        </p:txBody>
      </p:sp>
      <p:sp>
        <p:nvSpPr>
          <p:cNvPr id="7" name="object 7"/>
          <p:cNvSpPr txBox="1"/>
          <p:nvPr/>
        </p:nvSpPr>
        <p:spPr>
          <a:xfrm>
            <a:off x="1821971" y="3598475"/>
            <a:ext cx="3675618" cy="396262"/>
          </a:xfrm>
          <a:prstGeom prst="rect">
            <a:avLst/>
          </a:prstGeom>
        </p:spPr>
        <p:txBody>
          <a:bodyPr vert="horz" wrap="square" lIns="0" tIns="26670" rIns="0" bIns="0" rtlCol="0">
            <a:spAutoFit/>
          </a:bodyPr>
          <a:lstStyle/>
          <a:p>
            <a:pPr marL="25400">
              <a:spcBef>
                <a:spcPts val="210"/>
              </a:spcBef>
            </a:pPr>
            <a:r>
              <a:rPr lang="en-IN" sz="2400" spc="-10" dirty="0">
                <a:solidFill>
                  <a:prstClr val="white"/>
                </a:solidFill>
                <a:cs typeface="Calibri"/>
              </a:rPr>
              <a:t>Basics of Python</a:t>
            </a:r>
            <a:endParaRPr sz="2400" dirty="0">
              <a:solidFill>
                <a:prstClr val="black"/>
              </a:solidFill>
              <a:cs typeface="Calibri"/>
            </a:endParaRPr>
          </a:p>
        </p:txBody>
      </p:sp>
      <p:sp>
        <p:nvSpPr>
          <p:cNvPr id="9" name="object 9"/>
          <p:cNvSpPr txBox="1"/>
          <p:nvPr/>
        </p:nvSpPr>
        <p:spPr>
          <a:xfrm>
            <a:off x="1828800" y="5471426"/>
            <a:ext cx="3601720" cy="394980"/>
          </a:xfrm>
          <a:prstGeom prst="rect">
            <a:avLst/>
          </a:prstGeom>
        </p:spPr>
        <p:txBody>
          <a:bodyPr vert="horz" wrap="square" lIns="0" tIns="25400" rIns="0" bIns="0" rtlCol="0">
            <a:spAutoFit/>
          </a:bodyPr>
          <a:lstStyle/>
          <a:p>
            <a:pPr marL="951230" marR="10160" indent="-927100">
              <a:spcBef>
                <a:spcPts val="200"/>
              </a:spcBef>
            </a:pPr>
            <a:r>
              <a:rPr lang="en-IN" sz="2200" dirty="0">
                <a:solidFill>
                  <a:srgbClr val="FFFFFF"/>
                </a:solidFill>
                <a:cs typeface="Calibri"/>
              </a:rPr>
              <a:t>String </a:t>
            </a:r>
            <a:r>
              <a:rPr lang="en-IN" sz="2400" dirty="0">
                <a:solidFill>
                  <a:srgbClr val="FFFFFF"/>
                </a:solidFill>
                <a:cs typeface="Calibri"/>
              </a:rPr>
              <a:t>Manipulation</a:t>
            </a:r>
            <a:endParaRPr sz="2200" dirty="0">
              <a:solidFill>
                <a:prstClr val="black"/>
              </a:solidFill>
              <a:cs typeface="Calibri"/>
            </a:endParaRPr>
          </a:p>
        </p:txBody>
      </p:sp>
      <p:sp>
        <p:nvSpPr>
          <p:cNvPr id="10" name="object 10"/>
          <p:cNvSpPr txBox="1"/>
          <p:nvPr/>
        </p:nvSpPr>
        <p:spPr>
          <a:xfrm>
            <a:off x="1828800" y="6514124"/>
            <a:ext cx="2174240" cy="394980"/>
          </a:xfrm>
          <a:prstGeom prst="rect">
            <a:avLst/>
          </a:prstGeom>
        </p:spPr>
        <p:txBody>
          <a:bodyPr vert="horz" wrap="square" lIns="0" tIns="25400" rIns="0" bIns="0" rtlCol="0">
            <a:spAutoFit/>
          </a:bodyPr>
          <a:lstStyle/>
          <a:p>
            <a:pPr marL="25400">
              <a:spcBef>
                <a:spcPts val="200"/>
              </a:spcBef>
            </a:pPr>
            <a:r>
              <a:rPr lang="en-IN" sz="2200" dirty="0">
                <a:solidFill>
                  <a:srgbClr val="FFFFFF"/>
                </a:solidFill>
                <a:cs typeface="Calibri"/>
              </a:rPr>
              <a:t>List </a:t>
            </a:r>
            <a:r>
              <a:rPr lang="en-IN" sz="2400" dirty="0">
                <a:solidFill>
                  <a:srgbClr val="FFFFFF"/>
                </a:solidFill>
                <a:cs typeface="Calibri"/>
              </a:rPr>
              <a:t>Manipulation</a:t>
            </a:r>
            <a:endParaRPr sz="2200" dirty="0">
              <a:solidFill>
                <a:prstClr val="black"/>
              </a:solidFill>
              <a:cs typeface="Calibri"/>
            </a:endParaRPr>
          </a:p>
        </p:txBody>
      </p:sp>
      <p:sp>
        <p:nvSpPr>
          <p:cNvPr id="11" name="object 11"/>
          <p:cNvSpPr txBox="1"/>
          <p:nvPr/>
        </p:nvSpPr>
        <p:spPr>
          <a:xfrm>
            <a:off x="1828801" y="7457957"/>
            <a:ext cx="3854450" cy="364202"/>
          </a:xfrm>
          <a:prstGeom prst="rect">
            <a:avLst/>
          </a:prstGeom>
        </p:spPr>
        <p:txBody>
          <a:bodyPr vert="horz" wrap="square" lIns="0" tIns="25400" rIns="0" bIns="0" rtlCol="0">
            <a:spAutoFit/>
          </a:bodyPr>
          <a:lstStyle/>
          <a:p>
            <a:pPr marL="1229360" marR="10160" indent="-1205230">
              <a:spcBef>
                <a:spcPts val="200"/>
              </a:spcBef>
            </a:pPr>
            <a:r>
              <a:rPr lang="en-IN" sz="2200" dirty="0">
                <a:solidFill>
                  <a:srgbClr val="FFFFFF"/>
                </a:solidFill>
                <a:cs typeface="Calibri"/>
              </a:rPr>
              <a:t>Tuple, Set Manipulation</a:t>
            </a:r>
            <a:endParaRPr sz="2200" dirty="0">
              <a:solidFill>
                <a:prstClr val="black"/>
              </a:solidFill>
              <a:cs typeface="Calibri"/>
            </a:endParaRPr>
          </a:p>
        </p:txBody>
      </p:sp>
      <p:sp>
        <p:nvSpPr>
          <p:cNvPr id="12" name="object 12"/>
          <p:cNvSpPr txBox="1"/>
          <p:nvPr/>
        </p:nvSpPr>
        <p:spPr>
          <a:xfrm>
            <a:off x="1828801" y="8464570"/>
            <a:ext cx="3079598" cy="394980"/>
          </a:xfrm>
          <a:prstGeom prst="rect">
            <a:avLst/>
          </a:prstGeom>
        </p:spPr>
        <p:txBody>
          <a:bodyPr vert="horz" wrap="square" lIns="0" tIns="25400" rIns="0" bIns="0" rtlCol="0">
            <a:spAutoFit/>
          </a:bodyPr>
          <a:lstStyle/>
          <a:p>
            <a:pPr marL="25400">
              <a:spcBef>
                <a:spcPts val="200"/>
              </a:spcBef>
            </a:pPr>
            <a:r>
              <a:rPr lang="en-IN" sz="2200" spc="-10" dirty="0">
                <a:solidFill>
                  <a:srgbClr val="FFFFFF"/>
                </a:solidFill>
                <a:cs typeface="Calibri"/>
              </a:rPr>
              <a:t>Dictionaries </a:t>
            </a:r>
            <a:r>
              <a:rPr lang="en-IN" sz="2400" spc="-10" dirty="0">
                <a:solidFill>
                  <a:srgbClr val="FFFFFF"/>
                </a:solidFill>
                <a:cs typeface="Calibri"/>
              </a:rPr>
              <a:t>Manipulation</a:t>
            </a:r>
            <a:endParaRPr sz="2200" dirty="0">
              <a:solidFill>
                <a:prstClr val="black"/>
              </a:solidFill>
              <a:cs typeface="Calibri"/>
            </a:endParaRPr>
          </a:p>
        </p:txBody>
      </p:sp>
      <p:sp>
        <p:nvSpPr>
          <p:cNvPr id="13" name="object 13"/>
          <p:cNvSpPr txBox="1"/>
          <p:nvPr/>
        </p:nvSpPr>
        <p:spPr>
          <a:xfrm>
            <a:off x="12088878" y="2549868"/>
            <a:ext cx="4294124" cy="396262"/>
          </a:xfrm>
          <a:prstGeom prst="rect">
            <a:avLst/>
          </a:prstGeom>
        </p:spPr>
        <p:txBody>
          <a:bodyPr vert="horz" wrap="square" lIns="0" tIns="26670" rIns="0" bIns="0" rtlCol="0">
            <a:spAutoFit/>
          </a:bodyPr>
          <a:lstStyle/>
          <a:p>
            <a:pPr marL="25400">
              <a:spcBef>
                <a:spcPts val="210"/>
              </a:spcBef>
            </a:pPr>
            <a:r>
              <a:rPr lang="en-IN" sz="2400" spc="-10" dirty="0">
                <a:solidFill>
                  <a:srgbClr val="FFFFFF"/>
                </a:solidFill>
                <a:cs typeface="Calibri"/>
              </a:rPr>
              <a:t>Functions</a:t>
            </a:r>
            <a:r>
              <a:rPr lang="en-IN" sz="2200" spc="-10" dirty="0">
                <a:solidFill>
                  <a:srgbClr val="FFFFFF"/>
                </a:solidFill>
                <a:cs typeface="Calibri"/>
              </a:rPr>
              <a:t>, Modules &amp; Packages </a:t>
            </a:r>
            <a:endParaRPr sz="2200" dirty="0">
              <a:solidFill>
                <a:prstClr val="black"/>
              </a:solidFill>
              <a:cs typeface="Calibri"/>
            </a:endParaRPr>
          </a:p>
        </p:txBody>
      </p:sp>
      <p:sp>
        <p:nvSpPr>
          <p:cNvPr id="15" name="object 15"/>
          <p:cNvSpPr txBox="1"/>
          <p:nvPr/>
        </p:nvSpPr>
        <p:spPr>
          <a:xfrm>
            <a:off x="12132819" y="4579640"/>
            <a:ext cx="4237734" cy="394980"/>
          </a:xfrm>
          <a:prstGeom prst="rect">
            <a:avLst/>
          </a:prstGeom>
        </p:spPr>
        <p:txBody>
          <a:bodyPr vert="horz" wrap="square" lIns="0" tIns="25400" rIns="0" bIns="0" rtlCol="0">
            <a:spAutoFit/>
          </a:bodyPr>
          <a:lstStyle/>
          <a:p>
            <a:pPr marL="25400">
              <a:spcBef>
                <a:spcPts val="200"/>
              </a:spcBef>
            </a:pPr>
            <a:r>
              <a:rPr lang="en-IN" sz="2200" spc="-10" dirty="0">
                <a:solidFill>
                  <a:srgbClr val="FFFFFF"/>
                </a:solidFill>
                <a:cs typeface="Calibri"/>
              </a:rPr>
              <a:t>File </a:t>
            </a:r>
            <a:r>
              <a:rPr lang="en-IN" sz="2400" spc="-10" dirty="0">
                <a:solidFill>
                  <a:srgbClr val="FFFFFF"/>
                </a:solidFill>
                <a:cs typeface="Calibri"/>
              </a:rPr>
              <a:t>Handling</a:t>
            </a:r>
            <a:endParaRPr sz="2200" dirty="0">
              <a:solidFill>
                <a:prstClr val="black"/>
              </a:solidFill>
              <a:cs typeface="Calibri"/>
            </a:endParaRPr>
          </a:p>
        </p:txBody>
      </p:sp>
      <p:sp>
        <p:nvSpPr>
          <p:cNvPr id="17" name="object 17"/>
          <p:cNvSpPr txBox="1"/>
          <p:nvPr/>
        </p:nvSpPr>
        <p:spPr>
          <a:xfrm>
            <a:off x="12088876" y="6553444"/>
            <a:ext cx="4522724" cy="789960"/>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Database</a:t>
            </a:r>
            <a:endParaRPr lang="en-IN" sz="2200" dirty="0">
              <a:solidFill>
                <a:prstClr val="black"/>
              </a:solidFill>
              <a:cs typeface="Calibri"/>
            </a:endParaRPr>
          </a:p>
          <a:p>
            <a:pPr marL="25400">
              <a:spcBef>
                <a:spcPts val="200"/>
              </a:spcBef>
            </a:pPr>
            <a:endParaRPr lang="en-IN" sz="2400" dirty="0">
              <a:solidFill>
                <a:prstClr val="black"/>
              </a:solidFill>
              <a:cs typeface="Calibri"/>
            </a:endParaRPr>
          </a:p>
        </p:txBody>
      </p:sp>
      <p:sp>
        <p:nvSpPr>
          <p:cNvPr id="18" name="object 18"/>
          <p:cNvSpPr txBox="1"/>
          <p:nvPr/>
        </p:nvSpPr>
        <p:spPr>
          <a:xfrm>
            <a:off x="12088877" y="7512294"/>
            <a:ext cx="4269486" cy="759182"/>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Networking</a:t>
            </a:r>
            <a:r>
              <a:rPr lang="en-IN" sz="2200" dirty="0">
                <a:solidFill>
                  <a:srgbClr val="FFFFFF"/>
                </a:solidFill>
                <a:cs typeface="Calibri"/>
              </a:rPr>
              <a:t> &amp; Multithreading </a:t>
            </a:r>
            <a:endParaRPr lang="en-IN" sz="2200" dirty="0">
              <a:solidFill>
                <a:prstClr val="black"/>
              </a:solidFill>
              <a:cs typeface="Calibri"/>
            </a:endParaRPr>
          </a:p>
          <a:p>
            <a:pPr marL="25400">
              <a:spcBef>
                <a:spcPts val="200"/>
              </a:spcBef>
            </a:pPr>
            <a:endParaRPr sz="2200" dirty="0">
              <a:solidFill>
                <a:prstClr val="black"/>
              </a:solidFill>
              <a:cs typeface="Calibri"/>
            </a:endParaRPr>
          </a:p>
        </p:txBody>
      </p:sp>
      <p:sp>
        <p:nvSpPr>
          <p:cNvPr id="21" name="object 7"/>
          <p:cNvSpPr/>
          <p:nvPr/>
        </p:nvSpPr>
        <p:spPr>
          <a:xfrm>
            <a:off x="1057654" y="9451854"/>
            <a:ext cx="2276856" cy="83514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2" name="object 2"/>
          <p:cNvSpPr/>
          <p:nvPr/>
        </p:nvSpPr>
        <p:spPr>
          <a:xfrm>
            <a:off x="934210" y="1688595"/>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object 8"/>
          <p:cNvSpPr txBox="1"/>
          <p:nvPr/>
        </p:nvSpPr>
        <p:spPr>
          <a:xfrm>
            <a:off x="12088877" y="3546624"/>
            <a:ext cx="4340858" cy="733534"/>
          </a:xfrm>
          <a:prstGeom prst="rect">
            <a:avLst/>
          </a:prstGeom>
        </p:spPr>
        <p:txBody>
          <a:bodyPr vert="horz" wrap="square" lIns="0" tIns="12700" rIns="0" bIns="0" rtlCol="0">
            <a:spAutoFit/>
          </a:bodyPr>
          <a:lstStyle/>
          <a:p>
            <a:pPr marL="12700" marR="5080" indent="101600">
              <a:spcBef>
                <a:spcPts val="100"/>
              </a:spcBef>
            </a:pPr>
            <a:r>
              <a:rPr lang="en-IN" sz="2200" spc="-6" dirty="0">
                <a:solidFill>
                  <a:srgbClr val="FFFFFF"/>
                </a:solidFill>
                <a:cs typeface="Calibri"/>
              </a:rPr>
              <a:t>OOPs &amp; </a:t>
            </a:r>
            <a:r>
              <a:rPr lang="en-IN" sz="2200" spc="-10" dirty="0">
                <a:solidFill>
                  <a:srgbClr val="FFFFFF"/>
                </a:solidFill>
                <a:cs typeface="Calibri"/>
              </a:rPr>
              <a:t>Exception </a:t>
            </a:r>
            <a:r>
              <a:rPr lang="en-IN" sz="2400" spc="-10" dirty="0">
                <a:solidFill>
                  <a:srgbClr val="FFFFFF"/>
                </a:solidFill>
                <a:cs typeface="Calibri"/>
              </a:rPr>
              <a:t>Handling</a:t>
            </a:r>
            <a:endParaRPr lang="en-IN" sz="2200" dirty="0">
              <a:solidFill>
                <a:prstClr val="black"/>
              </a:solidFill>
              <a:cs typeface="Calibri"/>
            </a:endParaRPr>
          </a:p>
          <a:p>
            <a:pPr marL="12700" marR="5080" indent="101600">
              <a:spcBef>
                <a:spcPts val="100"/>
              </a:spcBef>
            </a:pPr>
            <a:r>
              <a:rPr lang="en-IN" sz="2200" spc="-6" dirty="0">
                <a:solidFill>
                  <a:srgbClr val="FFFFFF"/>
                </a:solidFill>
                <a:cs typeface="Calibri"/>
              </a:rPr>
              <a:t> </a:t>
            </a:r>
            <a:endParaRPr sz="2200" dirty="0">
              <a:solidFill>
                <a:prstClr val="black"/>
              </a:solidFill>
              <a:cs typeface="Calibri"/>
            </a:endParaRPr>
          </a:p>
        </p:txBody>
      </p:sp>
      <p:sp>
        <p:nvSpPr>
          <p:cNvPr id="24" name="object 17"/>
          <p:cNvSpPr txBox="1"/>
          <p:nvPr/>
        </p:nvSpPr>
        <p:spPr>
          <a:xfrm>
            <a:off x="12051204" y="5543376"/>
            <a:ext cx="4522724" cy="394980"/>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Numpy, Pandas, Matplotlib, SciPy</a:t>
            </a:r>
            <a:endParaRPr lang="en-IN" sz="2400" dirty="0">
              <a:solidFill>
                <a:prstClr val="black"/>
              </a:solidFill>
              <a:cs typeface="Calibri"/>
            </a:endParaRPr>
          </a:p>
        </p:txBody>
      </p:sp>
      <p:sp>
        <p:nvSpPr>
          <p:cNvPr id="25" name="object 18"/>
          <p:cNvSpPr txBox="1"/>
          <p:nvPr/>
        </p:nvSpPr>
        <p:spPr>
          <a:xfrm>
            <a:off x="12139201" y="8487572"/>
            <a:ext cx="4269486" cy="759182"/>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Web Python</a:t>
            </a:r>
            <a:endParaRPr lang="en-IN" sz="2200" dirty="0">
              <a:solidFill>
                <a:prstClr val="black"/>
              </a:solidFill>
              <a:cs typeface="Calibri"/>
            </a:endParaRPr>
          </a:p>
          <a:p>
            <a:pPr marL="25400">
              <a:spcBef>
                <a:spcPts val="200"/>
              </a:spcBef>
            </a:pPr>
            <a:endParaRPr sz="2200" dirty="0">
              <a:solidFill>
                <a:prstClr val="black"/>
              </a:solidFill>
              <a:cs typeface="Calibri"/>
            </a:endParaRPr>
          </a:p>
        </p:txBody>
      </p:sp>
      <p:sp>
        <p:nvSpPr>
          <p:cNvPr id="27"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8" name="object 3"/>
          <p:cNvSpPr/>
          <p:nvPr/>
        </p:nvSpPr>
        <p:spPr>
          <a:xfrm>
            <a:off x="1078990" y="3127248"/>
            <a:ext cx="16130016" cy="479145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9" name="object 4"/>
          <p:cNvSpPr/>
          <p:nvPr/>
        </p:nvSpPr>
        <p:spPr>
          <a:xfrm>
            <a:off x="6553201" y="3276600"/>
            <a:ext cx="259078" cy="513080"/>
          </a:xfrm>
          <a:custGeom>
            <a:avLst/>
            <a:gdLst/>
            <a:ahLst/>
            <a:cxnLst/>
            <a:rect l="l" t="t" r="r" b="b"/>
            <a:pathLst>
              <a:path w="129539" h="256539">
                <a:moveTo>
                  <a:pt x="129539" y="0"/>
                </a:moveTo>
                <a:lnTo>
                  <a:pt x="0" y="128524"/>
                </a:lnTo>
                <a:lnTo>
                  <a:pt x="127508" y="256031"/>
                </a:lnTo>
                <a:lnTo>
                  <a:pt x="128777" y="256031"/>
                </a:lnTo>
                <a:lnTo>
                  <a:pt x="64388" y="128524"/>
                </a:lnTo>
                <a:lnTo>
                  <a:pt x="128777" y="1015"/>
                </a:lnTo>
                <a:lnTo>
                  <a:pt x="129539" y="0"/>
                </a:lnTo>
                <a:close/>
              </a:path>
            </a:pathLst>
          </a:custGeom>
          <a:solidFill>
            <a:srgbClr val="525252"/>
          </a:solidFill>
        </p:spPr>
        <p:txBody>
          <a:bodyPr wrap="square" lIns="0" tIns="0" rIns="0" bIns="0" rtlCol="0"/>
          <a:lstStyle/>
          <a:p>
            <a:endParaRPr sz="3600">
              <a:solidFill>
                <a:prstClr val="black"/>
              </a:solidFill>
            </a:endParaRPr>
          </a:p>
        </p:txBody>
      </p:sp>
      <p:sp>
        <p:nvSpPr>
          <p:cNvPr id="30" name="object 6"/>
          <p:cNvSpPr txBox="1"/>
          <p:nvPr/>
        </p:nvSpPr>
        <p:spPr>
          <a:xfrm>
            <a:off x="1465073" y="3345688"/>
            <a:ext cx="3590290" cy="457818"/>
          </a:xfrm>
          <a:prstGeom prst="rect">
            <a:avLst/>
          </a:prstGeom>
        </p:spPr>
        <p:txBody>
          <a:bodyPr vert="horz" wrap="square" lIns="0" tIns="26670" rIns="0" bIns="0" rtlCol="0">
            <a:spAutoFit/>
          </a:bodyPr>
          <a:lstStyle/>
          <a:p>
            <a:pPr marL="25400">
              <a:spcBef>
                <a:spcPts val="210"/>
              </a:spcBef>
            </a:pPr>
            <a:r>
              <a:rPr sz="2800" b="1" dirty="0">
                <a:solidFill>
                  <a:srgbClr val="FFFFFF"/>
                </a:solidFill>
                <a:cs typeface="Calibri"/>
              </a:rPr>
              <a:t>Understanding the</a:t>
            </a:r>
            <a:r>
              <a:rPr sz="2800" b="1" spc="-260" dirty="0">
                <a:solidFill>
                  <a:srgbClr val="FFFFFF"/>
                </a:solidFill>
                <a:cs typeface="Calibri"/>
              </a:rPr>
              <a:t> </a:t>
            </a:r>
            <a:r>
              <a:rPr sz="2800" b="1" dirty="0">
                <a:solidFill>
                  <a:srgbClr val="FFFFFF"/>
                </a:solidFill>
                <a:cs typeface="Calibri"/>
              </a:rPr>
              <a:t>Data</a:t>
            </a:r>
            <a:endParaRPr sz="2800">
              <a:solidFill>
                <a:prstClr val="black"/>
              </a:solidFill>
              <a:cs typeface="Calibri"/>
            </a:endParaRPr>
          </a:p>
        </p:txBody>
      </p:sp>
      <p:sp>
        <p:nvSpPr>
          <p:cNvPr id="31" name="object 7"/>
          <p:cNvSpPr txBox="1"/>
          <p:nvPr/>
        </p:nvSpPr>
        <p:spPr>
          <a:xfrm>
            <a:off x="1550417" y="5353050"/>
            <a:ext cx="3421378"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Probability </a:t>
            </a:r>
            <a:r>
              <a:rPr sz="2800" dirty="0">
                <a:solidFill>
                  <a:srgbClr val="FFFFFF"/>
                </a:solidFill>
                <a:cs typeface="Calibri"/>
              </a:rPr>
              <a:t>&amp; it’s</a:t>
            </a:r>
            <a:r>
              <a:rPr sz="2800" spc="-50" dirty="0">
                <a:solidFill>
                  <a:srgbClr val="FFFFFF"/>
                </a:solidFill>
                <a:cs typeface="Calibri"/>
              </a:rPr>
              <a:t> </a:t>
            </a:r>
            <a:r>
              <a:rPr sz="2800" dirty="0">
                <a:solidFill>
                  <a:srgbClr val="FFFFFF"/>
                </a:solidFill>
                <a:cs typeface="Calibri"/>
              </a:rPr>
              <a:t>Usage</a:t>
            </a:r>
            <a:endParaRPr sz="2800">
              <a:solidFill>
                <a:prstClr val="black"/>
              </a:solidFill>
              <a:cs typeface="Calibri"/>
            </a:endParaRPr>
          </a:p>
        </p:txBody>
      </p:sp>
      <p:sp>
        <p:nvSpPr>
          <p:cNvPr id="32" name="object 8"/>
          <p:cNvSpPr txBox="1"/>
          <p:nvPr/>
        </p:nvSpPr>
        <p:spPr>
          <a:xfrm>
            <a:off x="1806449" y="7328306"/>
            <a:ext cx="2907030" cy="457818"/>
          </a:xfrm>
          <a:prstGeom prst="rect">
            <a:avLst/>
          </a:prstGeom>
        </p:spPr>
        <p:txBody>
          <a:bodyPr vert="horz" wrap="square" lIns="0" tIns="26670" rIns="0" bIns="0" rtlCol="0">
            <a:spAutoFit/>
          </a:bodyPr>
          <a:lstStyle/>
          <a:p>
            <a:pPr marL="25400">
              <a:spcBef>
                <a:spcPts val="210"/>
              </a:spcBef>
            </a:pPr>
            <a:r>
              <a:rPr sz="2800" spc="-10" dirty="0">
                <a:solidFill>
                  <a:srgbClr val="FFFFFF"/>
                </a:solidFill>
                <a:cs typeface="Calibri"/>
              </a:rPr>
              <a:t>Statistical</a:t>
            </a:r>
            <a:r>
              <a:rPr sz="2800" spc="-60" dirty="0">
                <a:solidFill>
                  <a:srgbClr val="FFFFFF"/>
                </a:solidFill>
                <a:cs typeface="Calibri"/>
              </a:rPr>
              <a:t> </a:t>
            </a:r>
            <a:r>
              <a:rPr sz="2800" spc="-10" dirty="0">
                <a:solidFill>
                  <a:srgbClr val="FFFFFF"/>
                </a:solidFill>
                <a:cs typeface="Calibri"/>
              </a:rPr>
              <a:t>Inference</a:t>
            </a:r>
            <a:endParaRPr sz="2800">
              <a:solidFill>
                <a:prstClr val="black"/>
              </a:solidFill>
              <a:cs typeface="Calibri"/>
            </a:endParaRPr>
          </a:p>
        </p:txBody>
      </p:sp>
      <p:sp>
        <p:nvSpPr>
          <p:cNvPr id="33" name="object 9"/>
          <p:cNvSpPr txBox="1"/>
          <p:nvPr/>
        </p:nvSpPr>
        <p:spPr>
          <a:xfrm>
            <a:off x="14002765" y="3345689"/>
            <a:ext cx="2424430" cy="457818"/>
          </a:xfrm>
          <a:prstGeom prst="rect">
            <a:avLst/>
          </a:prstGeom>
        </p:spPr>
        <p:txBody>
          <a:bodyPr vert="horz" wrap="square" lIns="0" tIns="26670" rIns="0" bIns="0" rtlCol="0">
            <a:spAutoFit/>
          </a:bodyPr>
          <a:lstStyle/>
          <a:p>
            <a:pPr marL="25400">
              <a:spcBef>
                <a:spcPts val="210"/>
              </a:spcBef>
            </a:pPr>
            <a:r>
              <a:rPr sz="2800" spc="-10" dirty="0">
                <a:solidFill>
                  <a:srgbClr val="FFFFFF"/>
                </a:solidFill>
                <a:cs typeface="Calibri"/>
              </a:rPr>
              <a:t>Testing the</a:t>
            </a:r>
            <a:r>
              <a:rPr sz="2800" spc="-80" dirty="0">
                <a:solidFill>
                  <a:srgbClr val="FFFFFF"/>
                </a:solidFill>
                <a:cs typeface="Calibri"/>
              </a:rPr>
              <a:t> </a:t>
            </a:r>
            <a:r>
              <a:rPr sz="2800" spc="-10" dirty="0">
                <a:solidFill>
                  <a:srgbClr val="FFFFFF"/>
                </a:solidFill>
                <a:cs typeface="Calibri"/>
              </a:rPr>
              <a:t>Data</a:t>
            </a:r>
            <a:endParaRPr sz="2800">
              <a:solidFill>
                <a:prstClr val="black"/>
              </a:solidFill>
              <a:cs typeface="Calibri"/>
            </a:endParaRPr>
          </a:p>
        </p:txBody>
      </p:sp>
      <p:sp>
        <p:nvSpPr>
          <p:cNvPr id="34" name="object 10"/>
          <p:cNvSpPr txBox="1"/>
          <p:nvPr/>
        </p:nvSpPr>
        <p:spPr>
          <a:xfrm>
            <a:off x="14082013" y="5353050"/>
            <a:ext cx="2266950"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Data</a:t>
            </a:r>
            <a:r>
              <a:rPr sz="2800" spc="-90" dirty="0">
                <a:solidFill>
                  <a:srgbClr val="FFFFFF"/>
                </a:solidFill>
                <a:cs typeface="Calibri"/>
              </a:rPr>
              <a:t> </a:t>
            </a:r>
            <a:r>
              <a:rPr sz="2800" spc="-10" dirty="0">
                <a:solidFill>
                  <a:srgbClr val="FFFFFF"/>
                </a:solidFill>
                <a:cs typeface="Calibri"/>
              </a:rPr>
              <a:t>Clustering</a:t>
            </a:r>
            <a:endParaRPr sz="2800">
              <a:solidFill>
                <a:prstClr val="black"/>
              </a:solidFill>
              <a:cs typeface="Calibri"/>
            </a:endParaRPr>
          </a:p>
        </p:txBody>
      </p:sp>
      <p:sp>
        <p:nvSpPr>
          <p:cNvPr id="35" name="object 11"/>
          <p:cNvSpPr txBox="1"/>
          <p:nvPr/>
        </p:nvSpPr>
        <p:spPr>
          <a:xfrm>
            <a:off x="13633959" y="7328306"/>
            <a:ext cx="3166110" cy="457818"/>
          </a:xfrm>
          <a:prstGeom prst="rect">
            <a:avLst/>
          </a:prstGeom>
        </p:spPr>
        <p:txBody>
          <a:bodyPr vert="horz" wrap="square" lIns="0" tIns="26670" rIns="0" bIns="0" rtlCol="0">
            <a:spAutoFit/>
          </a:bodyPr>
          <a:lstStyle/>
          <a:p>
            <a:pPr marL="25400">
              <a:spcBef>
                <a:spcPts val="210"/>
              </a:spcBef>
            </a:pPr>
            <a:r>
              <a:rPr sz="2800" spc="-10" dirty="0">
                <a:solidFill>
                  <a:srgbClr val="FFFFFF"/>
                </a:solidFill>
                <a:cs typeface="Calibri"/>
              </a:rPr>
              <a:t>Regression</a:t>
            </a:r>
            <a:r>
              <a:rPr sz="2800" spc="-90" dirty="0">
                <a:solidFill>
                  <a:srgbClr val="FFFFFF"/>
                </a:solidFill>
                <a:cs typeface="Calibri"/>
              </a:rPr>
              <a:t> </a:t>
            </a:r>
            <a:r>
              <a:rPr sz="2800" dirty="0">
                <a:solidFill>
                  <a:srgbClr val="FFFFFF"/>
                </a:solidFill>
                <a:cs typeface="Calibri"/>
              </a:rPr>
              <a:t>Modelling</a:t>
            </a:r>
            <a:endParaRPr sz="2800">
              <a:solidFill>
                <a:prstClr val="black"/>
              </a:solidFill>
              <a:cs typeface="Calibri"/>
            </a:endParaRPr>
          </a:p>
        </p:txBody>
      </p:sp>
    </p:spTree>
    <p:extLst>
      <p:ext uri="{BB962C8B-B14F-4D97-AF65-F5344CB8AC3E}">
        <p14:creationId xmlns:p14="http://schemas.microsoft.com/office/powerpoint/2010/main" val="34263578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25D056B0-1148-46FD-B021-C26257C1023A}"/>
              </a:ext>
            </a:extLst>
          </p:cNvPr>
          <p:cNvSpPr>
            <a:spLocks noGrp="1"/>
          </p:cNvSpPr>
          <p:nvPr>
            <p:ph type="subTitle" idx="1"/>
          </p:nvPr>
        </p:nvSpPr>
        <p:spPr>
          <a:xfrm>
            <a:off x="-35560" y="-170180"/>
            <a:ext cx="18323560" cy="10457180"/>
          </a:xfrm>
          <a:solidFill>
            <a:schemeClr val="accent2"/>
          </a:solidFill>
          <a:ln>
            <a:solidFill>
              <a:schemeClr val="accent2"/>
            </a:solidFill>
          </a:ln>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58420" y="5515291"/>
            <a:ext cx="18288000" cy="1173955"/>
          </a:xfrm>
        </p:spPr>
        <p:txBody>
          <a:bodyPr>
            <a:normAutofit/>
          </a:bodyPr>
          <a:lstStyle/>
          <a:p>
            <a:pPr defTabSz="914400">
              <a:lnSpc>
                <a:spcPct val="100000"/>
              </a:lnSpc>
            </a:pPr>
            <a:r>
              <a:rPr lang="en-IN" sz="6600" b="1" spc="-5" dirty="0" smtClean="0">
                <a:solidFill>
                  <a:srgbClr val="FFFFFF"/>
                </a:solidFill>
                <a:latin typeface="Trebuchet MS" panose="020B0603020202020204" pitchFamily="34" charset="0"/>
                <a:ea typeface="+mn-ea"/>
                <a:cs typeface="Calibri"/>
              </a:rPr>
              <a:t>3. Python Champion</a:t>
            </a:r>
            <a:endParaRPr lang="en-IN" sz="6600" b="1" spc="-5" dirty="0">
              <a:solidFill>
                <a:srgbClr val="FFFFFF"/>
              </a:solidFill>
              <a:latin typeface="Trebuchet MS" panose="020B0603020202020204" pitchFamily="34" charset="0"/>
              <a:ea typeface="+mn-ea"/>
              <a:cs typeface="Calibri"/>
            </a:endParaRPr>
          </a:p>
        </p:txBody>
      </p:sp>
      <p:sp>
        <p:nvSpPr>
          <p:cNvPr id="9" name="object 5"/>
          <p:cNvSpPr/>
          <p:nvPr/>
        </p:nvSpPr>
        <p:spPr>
          <a:xfrm>
            <a:off x="7315200" y="1222696"/>
            <a:ext cx="3124200" cy="3042751"/>
          </a:xfrm>
          <a:prstGeom prst="rect">
            <a:avLst/>
          </a:prstGeom>
          <a:blipFill>
            <a:blip r:embed="rId2" cstate="print"/>
            <a:stretch>
              <a:fillRect/>
            </a:stretch>
          </a:blipFill>
        </p:spPr>
        <p:txBody>
          <a:bodyPr wrap="square" lIns="0" tIns="0" rIns="0" bIns="0" rtlCol="0"/>
          <a:lstStyle/>
          <a:p>
            <a:pPr>
              <a:defRPr/>
            </a:pPr>
            <a:endParaRPr kern="0" smtClean="0">
              <a:solidFill>
                <a:prstClr val="black"/>
              </a:solidFill>
            </a:endParaRPr>
          </a:p>
        </p:txBody>
      </p:sp>
    </p:spTree>
    <p:extLst>
      <p:ext uri="{BB962C8B-B14F-4D97-AF65-F5344CB8AC3E}">
        <p14:creationId xmlns:p14="http://schemas.microsoft.com/office/powerpoint/2010/main" val="35571995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021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Python Champion</a:t>
            </a:r>
            <a:endParaRPr sz="5600" dirty="0"/>
          </a:p>
        </p:txBody>
      </p:sp>
      <p:sp>
        <p:nvSpPr>
          <p:cNvPr id="5" name="object 3"/>
          <p:cNvSpPr/>
          <p:nvPr/>
        </p:nvSpPr>
        <p:spPr>
          <a:xfrm>
            <a:off x="7693152" y="4492752"/>
            <a:ext cx="1993900" cy="1186180"/>
          </a:xfrm>
          <a:custGeom>
            <a:avLst/>
            <a:gdLst/>
            <a:ahLst/>
            <a:cxnLst/>
            <a:rect l="l" t="t" r="r" b="b"/>
            <a:pathLst>
              <a:path w="996950" h="593089">
                <a:moveTo>
                  <a:pt x="0" y="0"/>
                </a:moveTo>
                <a:lnTo>
                  <a:pt x="0" y="251079"/>
                </a:lnTo>
                <a:lnTo>
                  <a:pt x="996696" y="592836"/>
                </a:lnTo>
                <a:lnTo>
                  <a:pt x="0" y="0"/>
                </a:lnTo>
                <a:close/>
              </a:path>
            </a:pathLst>
          </a:custGeom>
          <a:solidFill>
            <a:srgbClr val="434071"/>
          </a:solidFill>
        </p:spPr>
        <p:txBody>
          <a:bodyPr wrap="square" lIns="0" tIns="0" rIns="0" bIns="0" rtlCol="0"/>
          <a:lstStyle/>
          <a:p>
            <a:endParaRPr sz="3600">
              <a:solidFill>
                <a:prstClr val="black"/>
              </a:solidFill>
            </a:endParaRPr>
          </a:p>
        </p:txBody>
      </p:sp>
      <p:sp>
        <p:nvSpPr>
          <p:cNvPr id="7" name="object 4"/>
          <p:cNvSpPr/>
          <p:nvPr/>
        </p:nvSpPr>
        <p:spPr>
          <a:xfrm>
            <a:off x="1103374" y="2456690"/>
            <a:ext cx="6589776" cy="283158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5"/>
          <p:cNvSpPr/>
          <p:nvPr/>
        </p:nvSpPr>
        <p:spPr>
          <a:xfrm>
            <a:off x="7693152" y="5678422"/>
            <a:ext cx="1993900" cy="1186180"/>
          </a:xfrm>
          <a:custGeom>
            <a:avLst/>
            <a:gdLst/>
            <a:ahLst/>
            <a:cxnLst/>
            <a:rect l="l" t="t" r="r" b="b"/>
            <a:pathLst>
              <a:path w="996950" h="593089">
                <a:moveTo>
                  <a:pt x="996696" y="0"/>
                </a:moveTo>
                <a:lnTo>
                  <a:pt x="0" y="340740"/>
                </a:lnTo>
                <a:lnTo>
                  <a:pt x="0" y="592836"/>
                </a:lnTo>
                <a:lnTo>
                  <a:pt x="996696" y="0"/>
                </a:lnTo>
                <a:close/>
              </a:path>
            </a:pathLst>
          </a:custGeom>
          <a:solidFill>
            <a:srgbClr val="464579"/>
          </a:solidFill>
        </p:spPr>
        <p:txBody>
          <a:bodyPr wrap="square" lIns="0" tIns="0" rIns="0" bIns="0" rtlCol="0"/>
          <a:lstStyle/>
          <a:p>
            <a:endParaRPr sz="3600">
              <a:solidFill>
                <a:prstClr val="black"/>
              </a:solidFill>
            </a:endParaRPr>
          </a:p>
        </p:txBody>
      </p:sp>
      <p:sp>
        <p:nvSpPr>
          <p:cNvPr id="9" name="object 6"/>
          <p:cNvSpPr/>
          <p:nvPr/>
        </p:nvSpPr>
        <p:spPr>
          <a:xfrm>
            <a:off x="1103374" y="6068566"/>
            <a:ext cx="6589776" cy="283453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7"/>
          <p:cNvSpPr/>
          <p:nvPr/>
        </p:nvSpPr>
        <p:spPr>
          <a:xfrm>
            <a:off x="996696" y="5647918"/>
            <a:ext cx="8787384" cy="207266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8"/>
          <p:cNvSpPr/>
          <p:nvPr/>
        </p:nvSpPr>
        <p:spPr>
          <a:xfrm>
            <a:off x="1103374" y="5678422"/>
            <a:ext cx="8583168" cy="186982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2" name="object 9"/>
          <p:cNvSpPr/>
          <p:nvPr/>
        </p:nvSpPr>
        <p:spPr>
          <a:xfrm>
            <a:off x="886966" y="3654552"/>
            <a:ext cx="9006840" cy="2164080"/>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3" name="object 10"/>
          <p:cNvSpPr/>
          <p:nvPr/>
        </p:nvSpPr>
        <p:spPr>
          <a:xfrm>
            <a:off x="1103374" y="3805798"/>
            <a:ext cx="8583168" cy="187262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4" name="object 11"/>
          <p:cNvSpPr/>
          <p:nvPr/>
        </p:nvSpPr>
        <p:spPr>
          <a:xfrm>
            <a:off x="2464307" y="2933701"/>
            <a:ext cx="3810" cy="494030"/>
          </a:xfrm>
          <a:custGeom>
            <a:avLst/>
            <a:gdLst/>
            <a:ahLst/>
            <a:cxnLst/>
            <a:rect l="l" t="t" r="r" b="b"/>
            <a:pathLst>
              <a:path w="1905" h="247014">
                <a:moveTo>
                  <a:pt x="762" y="-14477"/>
                </a:moveTo>
                <a:lnTo>
                  <a:pt x="762" y="261366"/>
                </a:lnTo>
              </a:path>
            </a:pathLst>
          </a:custGeom>
          <a:ln w="30480">
            <a:solidFill>
              <a:srgbClr val="FFFFFF"/>
            </a:solidFill>
          </a:ln>
        </p:spPr>
        <p:txBody>
          <a:bodyPr wrap="square" lIns="0" tIns="0" rIns="0" bIns="0" rtlCol="0"/>
          <a:lstStyle/>
          <a:p>
            <a:endParaRPr sz="3600">
              <a:solidFill>
                <a:prstClr val="black"/>
              </a:solidFill>
            </a:endParaRPr>
          </a:p>
        </p:txBody>
      </p:sp>
      <p:sp>
        <p:nvSpPr>
          <p:cNvPr id="15" name="object 12"/>
          <p:cNvSpPr txBox="1"/>
          <p:nvPr/>
        </p:nvSpPr>
        <p:spPr>
          <a:xfrm>
            <a:off x="1463852" y="2768498"/>
            <a:ext cx="728980" cy="76431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01</a:t>
            </a:r>
            <a:endParaRPr sz="4800">
              <a:solidFill>
                <a:prstClr val="black"/>
              </a:solidFill>
              <a:latin typeface="Arial"/>
              <a:cs typeface="Arial"/>
            </a:endParaRPr>
          </a:p>
        </p:txBody>
      </p:sp>
      <p:sp>
        <p:nvSpPr>
          <p:cNvPr id="16" name="object 13"/>
          <p:cNvSpPr/>
          <p:nvPr/>
        </p:nvSpPr>
        <p:spPr>
          <a:xfrm>
            <a:off x="2464307" y="4351020"/>
            <a:ext cx="3810" cy="866140"/>
          </a:xfrm>
          <a:custGeom>
            <a:avLst/>
            <a:gdLst/>
            <a:ahLst/>
            <a:cxnLst/>
            <a:rect l="l" t="t" r="r" b="b"/>
            <a:pathLst>
              <a:path w="1905" h="433069">
                <a:moveTo>
                  <a:pt x="0" y="0"/>
                </a:moveTo>
                <a:lnTo>
                  <a:pt x="1524" y="432815"/>
                </a:lnTo>
              </a:path>
            </a:pathLst>
          </a:custGeom>
          <a:ln w="28955">
            <a:solidFill>
              <a:srgbClr val="FFFFFF"/>
            </a:solidFill>
          </a:ln>
        </p:spPr>
        <p:txBody>
          <a:bodyPr wrap="square" lIns="0" tIns="0" rIns="0" bIns="0" rtlCol="0"/>
          <a:lstStyle/>
          <a:p>
            <a:endParaRPr sz="3600">
              <a:solidFill>
                <a:prstClr val="black"/>
              </a:solidFill>
            </a:endParaRPr>
          </a:p>
        </p:txBody>
      </p:sp>
      <p:sp>
        <p:nvSpPr>
          <p:cNvPr id="17" name="object 14"/>
          <p:cNvSpPr/>
          <p:nvPr/>
        </p:nvSpPr>
        <p:spPr>
          <a:xfrm>
            <a:off x="2464307" y="6192010"/>
            <a:ext cx="3810" cy="866140"/>
          </a:xfrm>
          <a:custGeom>
            <a:avLst/>
            <a:gdLst/>
            <a:ahLst/>
            <a:cxnLst/>
            <a:rect l="l" t="t" r="r" b="b"/>
            <a:pathLst>
              <a:path w="1905" h="433070">
                <a:moveTo>
                  <a:pt x="0" y="0"/>
                </a:moveTo>
                <a:lnTo>
                  <a:pt x="1524" y="432816"/>
                </a:lnTo>
              </a:path>
            </a:pathLst>
          </a:custGeom>
          <a:ln w="28955">
            <a:solidFill>
              <a:srgbClr val="FFFFFF"/>
            </a:solidFill>
          </a:ln>
        </p:spPr>
        <p:txBody>
          <a:bodyPr wrap="square" lIns="0" tIns="0" rIns="0" bIns="0" rtlCol="0"/>
          <a:lstStyle/>
          <a:p>
            <a:endParaRPr sz="3600">
              <a:solidFill>
                <a:prstClr val="black"/>
              </a:solidFill>
            </a:endParaRPr>
          </a:p>
        </p:txBody>
      </p:sp>
      <p:sp>
        <p:nvSpPr>
          <p:cNvPr id="18" name="object 15"/>
          <p:cNvSpPr txBox="1"/>
          <p:nvPr/>
        </p:nvSpPr>
        <p:spPr>
          <a:xfrm>
            <a:off x="1463852" y="4373371"/>
            <a:ext cx="728980" cy="266996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02</a:t>
            </a:r>
            <a:endParaRPr sz="4800">
              <a:solidFill>
                <a:prstClr val="black"/>
              </a:solidFill>
              <a:latin typeface="Arial"/>
              <a:cs typeface="Arial"/>
            </a:endParaRPr>
          </a:p>
          <a:p>
            <a:pPr>
              <a:spcBef>
                <a:spcPts val="100"/>
              </a:spcBef>
            </a:pPr>
            <a:endParaRPr sz="7500">
              <a:solidFill>
                <a:prstClr val="black"/>
              </a:solidFill>
              <a:latin typeface="Times New Roman"/>
              <a:cs typeface="Times New Roman"/>
            </a:endParaRPr>
          </a:p>
          <a:p>
            <a:pPr marL="25400"/>
            <a:r>
              <a:rPr sz="4800" b="1" spc="-10" dirty="0">
                <a:solidFill>
                  <a:srgbClr val="FFFFFF"/>
                </a:solidFill>
                <a:latin typeface="Arial"/>
                <a:cs typeface="Arial"/>
              </a:rPr>
              <a:t>03</a:t>
            </a:r>
            <a:endParaRPr sz="4800">
              <a:solidFill>
                <a:prstClr val="black"/>
              </a:solidFill>
              <a:latin typeface="Arial"/>
              <a:cs typeface="Arial"/>
            </a:endParaRPr>
          </a:p>
        </p:txBody>
      </p:sp>
      <p:sp>
        <p:nvSpPr>
          <p:cNvPr id="19" name="object 16"/>
          <p:cNvSpPr/>
          <p:nvPr/>
        </p:nvSpPr>
        <p:spPr>
          <a:xfrm>
            <a:off x="2464307" y="7999477"/>
            <a:ext cx="3810" cy="494030"/>
          </a:xfrm>
          <a:custGeom>
            <a:avLst/>
            <a:gdLst/>
            <a:ahLst/>
            <a:cxnLst/>
            <a:rect l="l" t="t" r="r" b="b"/>
            <a:pathLst>
              <a:path w="1905" h="247014">
                <a:moveTo>
                  <a:pt x="762" y="-14478"/>
                </a:moveTo>
                <a:lnTo>
                  <a:pt x="762" y="261365"/>
                </a:lnTo>
              </a:path>
            </a:pathLst>
          </a:custGeom>
          <a:ln w="30480">
            <a:solidFill>
              <a:srgbClr val="FFFFFF"/>
            </a:solidFill>
          </a:ln>
        </p:spPr>
        <p:txBody>
          <a:bodyPr wrap="square" lIns="0" tIns="0" rIns="0" bIns="0" rtlCol="0"/>
          <a:lstStyle/>
          <a:p>
            <a:endParaRPr sz="3600">
              <a:solidFill>
                <a:prstClr val="black"/>
              </a:solidFill>
            </a:endParaRPr>
          </a:p>
        </p:txBody>
      </p:sp>
      <p:sp>
        <p:nvSpPr>
          <p:cNvPr id="20" name="object 17"/>
          <p:cNvSpPr txBox="1"/>
          <p:nvPr/>
        </p:nvSpPr>
        <p:spPr>
          <a:xfrm>
            <a:off x="1463852" y="7835392"/>
            <a:ext cx="728980" cy="76431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04</a:t>
            </a:r>
            <a:endParaRPr sz="4800">
              <a:solidFill>
                <a:prstClr val="black"/>
              </a:solidFill>
              <a:latin typeface="Arial"/>
              <a:cs typeface="Arial"/>
            </a:endParaRPr>
          </a:p>
        </p:txBody>
      </p:sp>
      <p:sp>
        <p:nvSpPr>
          <p:cNvPr id="21" name="object 18"/>
          <p:cNvSpPr txBox="1"/>
          <p:nvPr/>
        </p:nvSpPr>
        <p:spPr>
          <a:xfrm>
            <a:off x="9156445" y="3743199"/>
            <a:ext cx="4824730" cy="1252907"/>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856CAC"/>
                </a:solidFill>
                <a:cs typeface="Calibri"/>
              </a:rPr>
              <a:t>Objective</a:t>
            </a:r>
            <a:r>
              <a:rPr sz="2800" b="1" spc="-70" dirty="0">
                <a:solidFill>
                  <a:srgbClr val="856CAC"/>
                </a:solidFill>
                <a:cs typeface="Calibri"/>
              </a:rPr>
              <a:t> </a:t>
            </a:r>
            <a:r>
              <a:rPr sz="2800" b="1" dirty="0">
                <a:solidFill>
                  <a:srgbClr val="856CAC"/>
                </a:solidFill>
                <a:cs typeface="Calibri"/>
              </a:rPr>
              <a:t>2</a:t>
            </a:r>
            <a:endParaRPr sz="2800">
              <a:solidFill>
                <a:prstClr val="black"/>
              </a:solidFill>
              <a:cs typeface="Calibri"/>
            </a:endParaRPr>
          </a:p>
          <a:p>
            <a:pPr marL="25400">
              <a:lnSpc>
                <a:spcPts val="3060"/>
              </a:lnSpc>
            </a:pPr>
            <a:r>
              <a:rPr sz="2800" spc="-120" dirty="0">
                <a:solidFill>
                  <a:srgbClr val="5F5F5F"/>
                </a:solidFill>
                <a:cs typeface="Calibri"/>
              </a:rPr>
              <a:t>To </a:t>
            </a: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analyze</a:t>
            </a:r>
            <a:r>
              <a:rPr sz="2800" spc="110" dirty="0">
                <a:solidFill>
                  <a:srgbClr val="5F5F5F"/>
                </a:solidFill>
                <a:cs typeface="Calibri"/>
              </a:rPr>
              <a:t> </a:t>
            </a:r>
            <a:r>
              <a:rPr sz="2800" spc="-10" dirty="0">
                <a:solidFill>
                  <a:srgbClr val="5F5F5F"/>
                </a:solidFill>
                <a:cs typeface="Calibri"/>
              </a:rPr>
              <a:t>and</a:t>
            </a:r>
            <a:endParaRPr sz="2800">
              <a:solidFill>
                <a:prstClr val="black"/>
              </a:solidFill>
              <a:cs typeface="Calibri"/>
            </a:endParaRPr>
          </a:p>
          <a:p>
            <a:pPr marL="25400"/>
            <a:r>
              <a:rPr sz="2800" spc="-10" dirty="0">
                <a:solidFill>
                  <a:srgbClr val="5F5F5F"/>
                </a:solidFill>
                <a:cs typeface="Calibri"/>
              </a:rPr>
              <a:t>download </a:t>
            </a:r>
            <a:r>
              <a:rPr sz="2800" spc="-20" dirty="0">
                <a:solidFill>
                  <a:srgbClr val="5F5F5F"/>
                </a:solidFill>
                <a:cs typeface="Calibri"/>
              </a:rPr>
              <a:t>data</a:t>
            </a:r>
            <a:r>
              <a:rPr sz="2800" dirty="0">
                <a:solidFill>
                  <a:srgbClr val="5F5F5F"/>
                </a:solidFill>
                <a:cs typeface="Calibri"/>
              </a:rPr>
              <a:t> </a:t>
            </a:r>
            <a:r>
              <a:rPr sz="2800" spc="-20" dirty="0">
                <a:solidFill>
                  <a:srgbClr val="5F5F5F"/>
                </a:solidFill>
                <a:cs typeface="Calibri"/>
              </a:rPr>
              <a:t>programmatically</a:t>
            </a:r>
            <a:endParaRPr sz="2800">
              <a:solidFill>
                <a:prstClr val="black"/>
              </a:solidFill>
              <a:cs typeface="Calibri"/>
            </a:endParaRPr>
          </a:p>
        </p:txBody>
      </p:sp>
      <p:sp>
        <p:nvSpPr>
          <p:cNvPr id="22" name="object 19"/>
          <p:cNvSpPr txBox="1"/>
          <p:nvPr/>
        </p:nvSpPr>
        <p:spPr>
          <a:xfrm>
            <a:off x="9156445" y="6307735"/>
            <a:ext cx="4687570" cy="1683794"/>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4376AB"/>
                </a:solidFill>
                <a:cs typeface="Calibri"/>
              </a:rPr>
              <a:t>Objective</a:t>
            </a:r>
            <a:r>
              <a:rPr sz="2800" b="1" spc="-70" dirty="0">
                <a:solidFill>
                  <a:srgbClr val="4376AB"/>
                </a:solidFill>
                <a:cs typeface="Calibri"/>
              </a:rPr>
              <a:t> </a:t>
            </a:r>
            <a:r>
              <a:rPr sz="2800" b="1" dirty="0">
                <a:solidFill>
                  <a:srgbClr val="4376AB"/>
                </a:solidFill>
                <a:cs typeface="Calibri"/>
              </a:rPr>
              <a:t>3</a:t>
            </a:r>
            <a:endParaRPr sz="2800">
              <a:solidFill>
                <a:prstClr val="black"/>
              </a:solidFill>
              <a:cs typeface="Calibri"/>
            </a:endParaRPr>
          </a:p>
          <a:p>
            <a:pPr marL="25400">
              <a:lnSpc>
                <a:spcPts val="3060"/>
              </a:lnSpc>
            </a:pPr>
            <a:r>
              <a:rPr sz="2800" spc="-30" dirty="0">
                <a:solidFill>
                  <a:srgbClr val="5F5F5F"/>
                </a:solidFill>
                <a:cs typeface="Calibri"/>
              </a:rPr>
              <a:t>Make </a:t>
            </a:r>
            <a:r>
              <a:rPr sz="2800" spc="-10" dirty="0">
                <a:solidFill>
                  <a:srgbClr val="5F5F5F"/>
                </a:solidFill>
                <a:cs typeface="Calibri"/>
              </a:rPr>
              <a:t>you </a:t>
            </a:r>
            <a:r>
              <a:rPr sz="2800" dirty="0">
                <a:solidFill>
                  <a:srgbClr val="5F5F5F"/>
                </a:solidFill>
                <a:cs typeface="Calibri"/>
              </a:rPr>
              <a:t>learn </a:t>
            </a:r>
            <a:r>
              <a:rPr sz="2800" spc="-10" dirty="0">
                <a:solidFill>
                  <a:srgbClr val="5F5F5F"/>
                </a:solidFill>
                <a:cs typeface="Calibri"/>
              </a:rPr>
              <a:t>techniques</a:t>
            </a:r>
            <a:r>
              <a:rPr sz="2800" spc="10" dirty="0">
                <a:solidFill>
                  <a:srgbClr val="5F5F5F"/>
                </a:solidFill>
                <a:cs typeface="Calibri"/>
              </a:rPr>
              <a:t> </a:t>
            </a:r>
            <a:r>
              <a:rPr sz="2800" spc="-20" dirty="0">
                <a:solidFill>
                  <a:srgbClr val="5F5F5F"/>
                </a:solidFill>
                <a:cs typeface="Calibri"/>
              </a:rPr>
              <a:t>to</a:t>
            </a:r>
            <a:endParaRPr sz="2800">
              <a:solidFill>
                <a:prstClr val="black"/>
              </a:solidFill>
              <a:cs typeface="Calibri"/>
            </a:endParaRPr>
          </a:p>
          <a:p>
            <a:pPr marL="25400"/>
            <a:r>
              <a:rPr sz="2800" spc="-10" dirty="0">
                <a:solidFill>
                  <a:srgbClr val="5F5F5F"/>
                </a:solidFill>
                <a:cs typeface="Calibri"/>
              </a:rPr>
              <a:t>deal </a:t>
            </a:r>
            <a:r>
              <a:rPr sz="2800" dirty="0">
                <a:solidFill>
                  <a:srgbClr val="5F5F5F"/>
                </a:solidFill>
                <a:cs typeface="Calibri"/>
              </a:rPr>
              <a:t>with </a:t>
            </a:r>
            <a:r>
              <a:rPr sz="2800" spc="-20" dirty="0">
                <a:solidFill>
                  <a:srgbClr val="5F5F5F"/>
                </a:solidFill>
                <a:cs typeface="Calibri"/>
              </a:rPr>
              <a:t>different </a:t>
            </a:r>
            <a:r>
              <a:rPr sz="2800" spc="-10" dirty="0">
                <a:solidFill>
                  <a:srgbClr val="5F5F5F"/>
                </a:solidFill>
                <a:cs typeface="Calibri"/>
              </a:rPr>
              <a:t>types of</a:t>
            </a:r>
            <a:r>
              <a:rPr sz="2800" spc="-20" dirty="0">
                <a:solidFill>
                  <a:srgbClr val="5F5F5F"/>
                </a:solidFill>
                <a:cs typeface="Calibri"/>
              </a:rPr>
              <a:t> data</a:t>
            </a:r>
            <a:endParaRPr sz="2800">
              <a:solidFill>
                <a:prstClr val="black"/>
              </a:solidFill>
              <a:cs typeface="Calibri"/>
            </a:endParaRPr>
          </a:p>
          <a:p>
            <a:pPr marL="25400"/>
            <a:r>
              <a:rPr sz="2800" dirty="0">
                <a:solidFill>
                  <a:srgbClr val="5F5F5F"/>
                </a:solidFill>
                <a:cs typeface="Calibri"/>
              </a:rPr>
              <a:t>– </a:t>
            </a:r>
            <a:r>
              <a:rPr sz="2800" spc="-10" dirty="0">
                <a:solidFill>
                  <a:srgbClr val="5F5F5F"/>
                </a:solidFill>
                <a:cs typeface="Calibri"/>
              </a:rPr>
              <a:t>Ordinal, </a:t>
            </a:r>
            <a:r>
              <a:rPr sz="2800" spc="-20" dirty="0">
                <a:solidFill>
                  <a:srgbClr val="5F5F5F"/>
                </a:solidFill>
                <a:cs typeface="Calibri"/>
              </a:rPr>
              <a:t>Categorical,</a:t>
            </a:r>
            <a:r>
              <a:rPr sz="2800" spc="40" dirty="0">
                <a:solidFill>
                  <a:srgbClr val="5F5F5F"/>
                </a:solidFill>
                <a:cs typeface="Calibri"/>
              </a:rPr>
              <a:t> </a:t>
            </a:r>
            <a:r>
              <a:rPr sz="2800" spc="-20" dirty="0">
                <a:solidFill>
                  <a:srgbClr val="5F5F5F"/>
                </a:solidFill>
                <a:cs typeface="Calibri"/>
              </a:rPr>
              <a:t>Encoding</a:t>
            </a:r>
            <a:endParaRPr sz="2800">
              <a:solidFill>
                <a:prstClr val="black"/>
              </a:solidFill>
              <a:cs typeface="Calibri"/>
            </a:endParaRPr>
          </a:p>
        </p:txBody>
      </p:sp>
      <p:sp>
        <p:nvSpPr>
          <p:cNvPr id="23" name="object 20"/>
          <p:cNvSpPr txBox="1"/>
          <p:nvPr/>
        </p:nvSpPr>
        <p:spPr>
          <a:xfrm>
            <a:off x="5040884" y="2065426"/>
            <a:ext cx="3797300" cy="1252907"/>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585597"/>
                </a:solidFill>
                <a:cs typeface="Calibri"/>
              </a:rPr>
              <a:t>Objective</a:t>
            </a:r>
            <a:r>
              <a:rPr sz="2800" b="1" spc="-70" dirty="0">
                <a:solidFill>
                  <a:srgbClr val="585597"/>
                </a:solidFill>
                <a:cs typeface="Calibri"/>
              </a:rPr>
              <a:t> </a:t>
            </a:r>
            <a:r>
              <a:rPr sz="2800" b="1" dirty="0">
                <a:solidFill>
                  <a:srgbClr val="585597"/>
                </a:solidFill>
                <a:cs typeface="Calibri"/>
              </a:rPr>
              <a:t>1</a:t>
            </a:r>
            <a:endParaRPr sz="2800">
              <a:solidFill>
                <a:prstClr val="black"/>
              </a:solidFill>
              <a:cs typeface="Calibri"/>
            </a:endParaRPr>
          </a:p>
          <a:p>
            <a:pPr marL="25400">
              <a:lnSpc>
                <a:spcPts val="3060"/>
              </a:lnSpc>
            </a:pPr>
            <a:r>
              <a:rPr sz="2800" spc="-120" dirty="0">
                <a:solidFill>
                  <a:srgbClr val="5F5F5F"/>
                </a:solidFill>
                <a:cs typeface="Calibri"/>
              </a:rPr>
              <a:t>To </a:t>
            </a:r>
            <a:r>
              <a:rPr sz="2800" spc="-30" dirty="0">
                <a:solidFill>
                  <a:srgbClr val="5F5F5F"/>
                </a:solidFill>
                <a:cs typeface="Calibri"/>
              </a:rPr>
              <a:t>make </a:t>
            </a:r>
            <a:r>
              <a:rPr sz="2800" spc="-10" dirty="0">
                <a:solidFill>
                  <a:srgbClr val="5F5F5F"/>
                </a:solidFill>
                <a:cs typeface="Calibri"/>
              </a:rPr>
              <a:t>you write python</a:t>
            </a:r>
            <a:endParaRPr sz="2800">
              <a:solidFill>
                <a:prstClr val="black"/>
              </a:solidFill>
              <a:cs typeface="Calibri"/>
            </a:endParaRPr>
          </a:p>
          <a:p>
            <a:pPr marL="25400"/>
            <a:r>
              <a:rPr sz="2800" spc="-10" dirty="0">
                <a:solidFill>
                  <a:srgbClr val="5F5F5F"/>
                </a:solidFill>
                <a:cs typeface="Calibri"/>
              </a:rPr>
              <a:t>scripts, unit </a:t>
            </a:r>
            <a:r>
              <a:rPr sz="2800" spc="-20" dirty="0">
                <a:solidFill>
                  <a:srgbClr val="5F5F5F"/>
                </a:solidFill>
                <a:cs typeface="Calibri"/>
              </a:rPr>
              <a:t>test</a:t>
            </a:r>
            <a:r>
              <a:rPr sz="2800" spc="10" dirty="0">
                <a:solidFill>
                  <a:srgbClr val="5F5F5F"/>
                </a:solidFill>
                <a:cs typeface="Calibri"/>
              </a:rPr>
              <a:t> </a:t>
            </a:r>
            <a:r>
              <a:rPr sz="2800" spc="-20" dirty="0">
                <a:solidFill>
                  <a:srgbClr val="5F5F5F"/>
                </a:solidFill>
                <a:cs typeface="Calibri"/>
              </a:rPr>
              <a:t>code</a:t>
            </a:r>
            <a:endParaRPr sz="2800">
              <a:solidFill>
                <a:prstClr val="black"/>
              </a:solidFill>
              <a:cs typeface="Calibri"/>
            </a:endParaRPr>
          </a:p>
        </p:txBody>
      </p:sp>
      <p:sp>
        <p:nvSpPr>
          <p:cNvPr id="24" name="object 21"/>
          <p:cNvSpPr txBox="1"/>
          <p:nvPr/>
        </p:nvSpPr>
        <p:spPr>
          <a:xfrm>
            <a:off x="5040884" y="7670190"/>
            <a:ext cx="3516628" cy="1682512"/>
          </a:xfrm>
          <a:prstGeom prst="rect">
            <a:avLst/>
          </a:prstGeom>
        </p:spPr>
        <p:txBody>
          <a:bodyPr vert="horz" wrap="square" lIns="0" tIns="25400" rIns="0" bIns="0" rtlCol="0">
            <a:spAutoFit/>
          </a:bodyPr>
          <a:lstStyle/>
          <a:p>
            <a:pPr marL="25400">
              <a:lnSpc>
                <a:spcPts val="3060"/>
              </a:lnSpc>
              <a:spcBef>
                <a:spcPts val="200"/>
              </a:spcBef>
            </a:pPr>
            <a:r>
              <a:rPr sz="2800" b="1" spc="-10" dirty="0">
                <a:solidFill>
                  <a:srgbClr val="5F5CA2"/>
                </a:solidFill>
                <a:cs typeface="Calibri"/>
              </a:rPr>
              <a:t>Objective</a:t>
            </a:r>
            <a:r>
              <a:rPr sz="2800" b="1" spc="-60" dirty="0">
                <a:solidFill>
                  <a:srgbClr val="5F5CA2"/>
                </a:solidFill>
                <a:cs typeface="Calibri"/>
              </a:rPr>
              <a:t> </a:t>
            </a:r>
            <a:r>
              <a:rPr sz="2800" b="1" dirty="0">
                <a:solidFill>
                  <a:srgbClr val="5F5CA2"/>
                </a:solidFill>
                <a:cs typeface="Calibri"/>
              </a:rPr>
              <a:t>4</a:t>
            </a:r>
            <a:endParaRPr sz="2800">
              <a:solidFill>
                <a:prstClr val="black"/>
              </a:solidFill>
              <a:cs typeface="Calibri"/>
            </a:endParaRPr>
          </a:p>
          <a:p>
            <a:pPr marL="25400">
              <a:lnSpc>
                <a:spcPts val="3060"/>
              </a:lnSpc>
            </a:pPr>
            <a:r>
              <a:rPr sz="2800" spc="-10" dirty="0">
                <a:solidFill>
                  <a:srgbClr val="5F5F5F"/>
                </a:solidFill>
                <a:cs typeface="Calibri"/>
              </a:rPr>
              <a:t>Learn </a:t>
            </a:r>
            <a:r>
              <a:rPr sz="2800" spc="-20" dirty="0">
                <a:solidFill>
                  <a:srgbClr val="5F5F5F"/>
                </a:solidFill>
                <a:cs typeface="Calibri"/>
              </a:rPr>
              <a:t>Data</a:t>
            </a:r>
            <a:r>
              <a:rPr sz="2800" spc="-90" dirty="0">
                <a:solidFill>
                  <a:srgbClr val="5F5F5F"/>
                </a:solidFill>
                <a:cs typeface="Calibri"/>
              </a:rPr>
              <a:t> </a:t>
            </a:r>
            <a:r>
              <a:rPr sz="2800" spc="-10" dirty="0">
                <a:solidFill>
                  <a:srgbClr val="5F5F5F"/>
                </a:solidFill>
                <a:cs typeface="Calibri"/>
              </a:rPr>
              <a:t>Visualization</a:t>
            </a:r>
            <a:endParaRPr sz="2800">
              <a:solidFill>
                <a:prstClr val="black"/>
              </a:solidFill>
              <a:cs typeface="Calibri"/>
            </a:endParaRPr>
          </a:p>
          <a:p>
            <a:pPr marL="25400">
              <a:spcBef>
                <a:spcPts val="30"/>
              </a:spcBef>
            </a:pPr>
            <a:r>
              <a:rPr sz="2800" spc="-10" dirty="0">
                <a:solidFill>
                  <a:srgbClr val="5F5F5F"/>
                </a:solidFill>
                <a:cs typeface="Calibri"/>
              </a:rPr>
              <a:t>using </a:t>
            </a:r>
            <a:r>
              <a:rPr sz="2800" spc="-50" dirty="0">
                <a:solidFill>
                  <a:srgbClr val="5F5F5F"/>
                </a:solidFill>
                <a:latin typeface="Arial"/>
                <a:cs typeface="Arial"/>
              </a:rPr>
              <a:t>Numpy,</a:t>
            </a:r>
            <a:r>
              <a:rPr sz="2800" spc="-80" dirty="0">
                <a:solidFill>
                  <a:srgbClr val="5F5F5F"/>
                </a:solidFill>
                <a:latin typeface="Arial"/>
                <a:cs typeface="Arial"/>
              </a:rPr>
              <a:t> </a:t>
            </a:r>
            <a:r>
              <a:rPr sz="2800" dirty="0">
                <a:solidFill>
                  <a:srgbClr val="5F5F5F"/>
                </a:solidFill>
                <a:latin typeface="Arial"/>
                <a:cs typeface="Arial"/>
              </a:rPr>
              <a:t>Pandas,</a:t>
            </a:r>
            <a:endParaRPr sz="2800">
              <a:solidFill>
                <a:prstClr val="black"/>
              </a:solidFill>
              <a:latin typeface="Arial"/>
              <a:cs typeface="Arial"/>
            </a:endParaRPr>
          </a:p>
          <a:p>
            <a:pPr marL="25400"/>
            <a:r>
              <a:rPr sz="2800" dirty="0">
                <a:solidFill>
                  <a:srgbClr val="5F5F5F"/>
                </a:solidFill>
                <a:latin typeface="Arial"/>
                <a:cs typeface="Arial"/>
              </a:rPr>
              <a:t>Matplotlib</a:t>
            </a:r>
            <a:endParaRPr sz="2800">
              <a:solidFill>
                <a:prstClr val="black"/>
              </a:solidFill>
              <a:latin typeface="Arial"/>
              <a:cs typeface="Arial"/>
            </a:endParaRPr>
          </a:p>
        </p:txBody>
      </p:sp>
      <p:sp>
        <p:nvSpPr>
          <p:cNvPr id="25" name="object 22"/>
          <p:cNvSpPr/>
          <p:nvPr/>
        </p:nvSpPr>
        <p:spPr>
          <a:xfrm>
            <a:off x="14005560" y="2389632"/>
            <a:ext cx="3689604" cy="7493508"/>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97540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3" name="object 3"/>
          <p:cNvSpPr/>
          <p:nvPr/>
        </p:nvSpPr>
        <p:spPr>
          <a:xfrm>
            <a:off x="1426462" y="9674355"/>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2691" y="1708350"/>
            <a:ext cx="16422622" cy="8619740"/>
          </a:xfrm>
          <a:prstGeom prst="rect">
            <a:avLst/>
          </a:prstGeom>
          <a:blipFill>
            <a:blip r:embed="rId4" cstate="print"/>
            <a:stretch>
              <a:fillRect/>
            </a:stretch>
          </a:blipFill>
        </p:spPr>
        <p:txBody>
          <a:bodyPr wrap="square" lIns="0" tIns="0" rIns="0" bIns="0" rtlCol="0"/>
          <a:lstStyle/>
          <a:p>
            <a:r>
              <a:rPr lang="en-IN" sz="3600">
                <a:solidFill>
                  <a:srgbClr val="FFFFFF"/>
                </a:solidFill>
                <a:cs typeface="Calibri"/>
              </a:rPr>
              <a:t>N</a:t>
            </a:r>
            <a:endParaRPr sz="3600">
              <a:solidFill>
                <a:prstClr val="black"/>
              </a:solidFill>
            </a:endParaRPr>
          </a:p>
        </p:txBody>
      </p:sp>
      <p:sp>
        <p:nvSpPr>
          <p:cNvPr id="5" name="object 5"/>
          <p:cNvSpPr txBox="1">
            <a:spLocks noGrp="1"/>
          </p:cNvSpPr>
          <p:nvPr>
            <p:ph type="title"/>
          </p:nvPr>
        </p:nvSpPr>
        <p:spPr>
          <a:xfrm>
            <a:off x="942037" y="648106"/>
            <a:ext cx="44437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Course</a:t>
            </a:r>
            <a:r>
              <a:rPr sz="5600" spc="-70" dirty="0">
                <a:solidFill>
                  <a:srgbClr val="095A82"/>
                </a:solidFill>
              </a:rPr>
              <a:t> </a:t>
            </a:r>
            <a:r>
              <a:rPr sz="5600" spc="-20" dirty="0">
                <a:solidFill>
                  <a:srgbClr val="095A82"/>
                </a:solidFill>
              </a:rPr>
              <a:t>Outline</a:t>
            </a:r>
            <a:endParaRPr sz="5600" dirty="0"/>
          </a:p>
        </p:txBody>
      </p:sp>
      <p:sp>
        <p:nvSpPr>
          <p:cNvPr id="6" name="object 6"/>
          <p:cNvSpPr txBox="1"/>
          <p:nvPr/>
        </p:nvSpPr>
        <p:spPr>
          <a:xfrm>
            <a:off x="1864209" y="2549867"/>
            <a:ext cx="3419958" cy="396262"/>
          </a:xfrm>
          <a:prstGeom prst="rect">
            <a:avLst/>
          </a:prstGeom>
        </p:spPr>
        <p:txBody>
          <a:bodyPr vert="horz" wrap="square" lIns="0" tIns="26670" rIns="0" bIns="0" rtlCol="0">
            <a:spAutoFit/>
          </a:bodyPr>
          <a:lstStyle/>
          <a:p>
            <a:pPr marL="25400">
              <a:spcBef>
                <a:spcPts val="210"/>
              </a:spcBef>
            </a:pPr>
            <a:r>
              <a:rPr sz="2400" b="1" spc="-10" dirty="0">
                <a:solidFill>
                  <a:schemeClr val="bg1"/>
                </a:solidFill>
                <a:cs typeface="Calibri"/>
              </a:rPr>
              <a:t>Introduction </a:t>
            </a:r>
            <a:r>
              <a:rPr sz="2400" b="1" dirty="0">
                <a:solidFill>
                  <a:schemeClr val="bg1"/>
                </a:solidFill>
                <a:cs typeface="Calibri"/>
              </a:rPr>
              <a:t>to</a:t>
            </a:r>
            <a:r>
              <a:rPr sz="2400" b="1" spc="-80" dirty="0">
                <a:solidFill>
                  <a:schemeClr val="bg1"/>
                </a:solidFill>
                <a:cs typeface="Calibri"/>
              </a:rPr>
              <a:t> </a:t>
            </a:r>
            <a:r>
              <a:rPr sz="2400" b="1" spc="-10" dirty="0">
                <a:solidFill>
                  <a:schemeClr val="bg1"/>
                </a:solidFill>
                <a:cs typeface="Calibri"/>
              </a:rPr>
              <a:t>Python</a:t>
            </a:r>
            <a:endParaRPr sz="2400" b="1" dirty="0">
              <a:solidFill>
                <a:schemeClr val="bg1"/>
              </a:solidFill>
              <a:cs typeface="Calibri"/>
            </a:endParaRPr>
          </a:p>
        </p:txBody>
      </p:sp>
      <p:sp>
        <p:nvSpPr>
          <p:cNvPr id="7" name="object 7"/>
          <p:cNvSpPr txBox="1"/>
          <p:nvPr/>
        </p:nvSpPr>
        <p:spPr>
          <a:xfrm>
            <a:off x="1843887" y="3598475"/>
            <a:ext cx="3675618" cy="791242"/>
          </a:xfrm>
          <a:prstGeom prst="rect">
            <a:avLst/>
          </a:prstGeom>
        </p:spPr>
        <p:txBody>
          <a:bodyPr vert="horz" wrap="square" lIns="0" tIns="26670" rIns="0" bIns="0" rtlCol="0">
            <a:spAutoFit/>
          </a:bodyPr>
          <a:lstStyle/>
          <a:p>
            <a:pPr marL="25400">
              <a:spcBef>
                <a:spcPts val="210"/>
              </a:spcBef>
            </a:pPr>
            <a:r>
              <a:rPr lang="en-IN" sz="2400" spc="-10" dirty="0">
                <a:solidFill>
                  <a:prstClr val="white"/>
                </a:solidFill>
                <a:cs typeface="Calibri"/>
              </a:rPr>
              <a:t>Basics of Python</a:t>
            </a:r>
            <a:endParaRPr lang="en-IN" sz="2400" dirty="0">
              <a:solidFill>
                <a:prstClr val="white"/>
              </a:solidFill>
              <a:cs typeface="Calibri"/>
            </a:endParaRPr>
          </a:p>
          <a:p>
            <a:pPr marL="25400" algn="r">
              <a:spcBef>
                <a:spcPts val="210"/>
              </a:spcBef>
            </a:pPr>
            <a:endParaRPr sz="2400" dirty="0">
              <a:solidFill>
                <a:prstClr val="black"/>
              </a:solidFill>
              <a:cs typeface="Calibri"/>
            </a:endParaRPr>
          </a:p>
        </p:txBody>
      </p:sp>
      <p:sp>
        <p:nvSpPr>
          <p:cNvPr id="8" name="object 8"/>
          <p:cNvSpPr txBox="1"/>
          <p:nvPr/>
        </p:nvSpPr>
        <p:spPr>
          <a:xfrm>
            <a:off x="1664666" y="4518096"/>
            <a:ext cx="3639820" cy="394980"/>
          </a:xfrm>
          <a:prstGeom prst="rect">
            <a:avLst/>
          </a:prstGeom>
        </p:spPr>
        <p:txBody>
          <a:bodyPr vert="horz" wrap="square" lIns="0" tIns="25400" rIns="0" bIns="0" rtlCol="0">
            <a:spAutoFit/>
          </a:bodyPr>
          <a:lstStyle/>
          <a:p>
            <a:pPr marL="25400" marR="10160" indent="203200">
              <a:spcBef>
                <a:spcPts val="210"/>
              </a:spcBef>
            </a:pPr>
            <a:r>
              <a:rPr lang="en-IN" sz="2400" spc="-10" dirty="0">
                <a:solidFill>
                  <a:prstClr val="white"/>
                </a:solidFill>
                <a:cs typeface="Calibri"/>
              </a:rPr>
              <a:t>Program Flow Control</a:t>
            </a:r>
            <a:endParaRPr sz="2400" spc="-10" dirty="0">
              <a:solidFill>
                <a:prstClr val="white"/>
              </a:solidFill>
              <a:cs typeface="Calibri"/>
            </a:endParaRPr>
          </a:p>
        </p:txBody>
      </p:sp>
      <p:sp>
        <p:nvSpPr>
          <p:cNvPr id="9" name="object 9"/>
          <p:cNvSpPr txBox="1"/>
          <p:nvPr/>
        </p:nvSpPr>
        <p:spPr>
          <a:xfrm>
            <a:off x="1875434" y="5471426"/>
            <a:ext cx="3601720" cy="394980"/>
          </a:xfrm>
          <a:prstGeom prst="rect">
            <a:avLst/>
          </a:prstGeom>
        </p:spPr>
        <p:txBody>
          <a:bodyPr vert="horz" wrap="square" lIns="0" tIns="25400" rIns="0" bIns="0" rtlCol="0">
            <a:spAutoFit/>
          </a:bodyPr>
          <a:lstStyle/>
          <a:p>
            <a:pPr marL="951230" marR="10160" indent="-927100">
              <a:spcBef>
                <a:spcPts val="200"/>
              </a:spcBef>
            </a:pPr>
            <a:r>
              <a:rPr lang="en-IN" sz="2200" dirty="0">
                <a:solidFill>
                  <a:srgbClr val="FFFFFF"/>
                </a:solidFill>
                <a:cs typeface="Calibri"/>
              </a:rPr>
              <a:t>String </a:t>
            </a:r>
            <a:r>
              <a:rPr lang="en-IN" sz="2400" dirty="0">
                <a:solidFill>
                  <a:srgbClr val="FFFFFF"/>
                </a:solidFill>
                <a:cs typeface="Calibri"/>
              </a:rPr>
              <a:t>Manipulation</a:t>
            </a:r>
            <a:endParaRPr sz="2200" dirty="0">
              <a:solidFill>
                <a:prstClr val="black"/>
              </a:solidFill>
              <a:cs typeface="Calibri"/>
            </a:endParaRPr>
          </a:p>
        </p:txBody>
      </p:sp>
      <p:sp>
        <p:nvSpPr>
          <p:cNvPr id="10" name="object 10"/>
          <p:cNvSpPr txBox="1"/>
          <p:nvPr/>
        </p:nvSpPr>
        <p:spPr>
          <a:xfrm>
            <a:off x="1925168" y="6514124"/>
            <a:ext cx="2174240" cy="394980"/>
          </a:xfrm>
          <a:prstGeom prst="rect">
            <a:avLst/>
          </a:prstGeom>
        </p:spPr>
        <p:txBody>
          <a:bodyPr vert="horz" wrap="square" lIns="0" tIns="25400" rIns="0" bIns="0" rtlCol="0">
            <a:spAutoFit/>
          </a:bodyPr>
          <a:lstStyle/>
          <a:p>
            <a:pPr marL="25400">
              <a:spcBef>
                <a:spcPts val="200"/>
              </a:spcBef>
            </a:pPr>
            <a:r>
              <a:rPr lang="en-IN" sz="2200" dirty="0">
                <a:solidFill>
                  <a:srgbClr val="FFFFFF"/>
                </a:solidFill>
                <a:cs typeface="Calibri"/>
              </a:rPr>
              <a:t>List </a:t>
            </a:r>
            <a:r>
              <a:rPr lang="en-IN" sz="2400" dirty="0">
                <a:solidFill>
                  <a:srgbClr val="FFFFFF"/>
                </a:solidFill>
                <a:cs typeface="Calibri"/>
              </a:rPr>
              <a:t>Manipulation</a:t>
            </a:r>
            <a:endParaRPr sz="2200" dirty="0">
              <a:solidFill>
                <a:prstClr val="black"/>
              </a:solidFill>
              <a:cs typeface="Calibri"/>
            </a:endParaRPr>
          </a:p>
        </p:txBody>
      </p:sp>
      <p:sp>
        <p:nvSpPr>
          <p:cNvPr id="11" name="object 11"/>
          <p:cNvSpPr txBox="1"/>
          <p:nvPr/>
        </p:nvSpPr>
        <p:spPr>
          <a:xfrm>
            <a:off x="1904849" y="7457957"/>
            <a:ext cx="3854450" cy="364202"/>
          </a:xfrm>
          <a:prstGeom prst="rect">
            <a:avLst/>
          </a:prstGeom>
        </p:spPr>
        <p:txBody>
          <a:bodyPr vert="horz" wrap="square" lIns="0" tIns="25400" rIns="0" bIns="0" rtlCol="0">
            <a:spAutoFit/>
          </a:bodyPr>
          <a:lstStyle/>
          <a:p>
            <a:pPr marL="1229360" marR="10160" indent="-1205230">
              <a:spcBef>
                <a:spcPts val="200"/>
              </a:spcBef>
            </a:pPr>
            <a:r>
              <a:rPr lang="en-IN" sz="2200" dirty="0" smtClean="0">
                <a:solidFill>
                  <a:srgbClr val="FFFFFF"/>
                </a:solidFill>
                <a:cs typeface="Calibri"/>
              </a:rPr>
              <a:t>Tuple, Set </a:t>
            </a:r>
            <a:r>
              <a:rPr lang="en-IN" sz="2200" dirty="0">
                <a:solidFill>
                  <a:srgbClr val="FFFFFF"/>
                </a:solidFill>
                <a:cs typeface="Calibri"/>
              </a:rPr>
              <a:t>Manipulation</a:t>
            </a:r>
            <a:endParaRPr sz="2200" dirty="0">
              <a:solidFill>
                <a:prstClr val="black"/>
              </a:solidFill>
              <a:cs typeface="Calibri"/>
            </a:endParaRPr>
          </a:p>
        </p:txBody>
      </p:sp>
      <p:sp>
        <p:nvSpPr>
          <p:cNvPr id="12" name="object 12"/>
          <p:cNvSpPr txBox="1"/>
          <p:nvPr/>
        </p:nvSpPr>
        <p:spPr>
          <a:xfrm>
            <a:off x="1925169" y="8464570"/>
            <a:ext cx="3079598" cy="394980"/>
          </a:xfrm>
          <a:prstGeom prst="rect">
            <a:avLst/>
          </a:prstGeom>
        </p:spPr>
        <p:txBody>
          <a:bodyPr vert="horz" wrap="square" lIns="0" tIns="25400" rIns="0" bIns="0" rtlCol="0">
            <a:spAutoFit/>
          </a:bodyPr>
          <a:lstStyle/>
          <a:p>
            <a:pPr marL="25400">
              <a:spcBef>
                <a:spcPts val="200"/>
              </a:spcBef>
            </a:pPr>
            <a:r>
              <a:rPr lang="en-IN" sz="2200" spc="-10" dirty="0">
                <a:solidFill>
                  <a:srgbClr val="FFFFFF"/>
                </a:solidFill>
                <a:cs typeface="Calibri"/>
              </a:rPr>
              <a:t>Dictionaries </a:t>
            </a:r>
            <a:r>
              <a:rPr lang="en-IN" sz="2400" spc="-10" dirty="0">
                <a:solidFill>
                  <a:srgbClr val="FFFFFF"/>
                </a:solidFill>
                <a:cs typeface="Calibri"/>
              </a:rPr>
              <a:t>Manipulation</a:t>
            </a:r>
            <a:endParaRPr sz="2200" dirty="0">
              <a:solidFill>
                <a:prstClr val="black"/>
              </a:solidFill>
              <a:cs typeface="Calibri"/>
            </a:endParaRPr>
          </a:p>
        </p:txBody>
      </p:sp>
      <p:sp>
        <p:nvSpPr>
          <p:cNvPr id="13" name="object 13"/>
          <p:cNvSpPr txBox="1"/>
          <p:nvPr/>
        </p:nvSpPr>
        <p:spPr>
          <a:xfrm>
            <a:off x="12088878" y="2549868"/>
            <a:ext cx="4294124" cy="396262"/>
          </a:xfrm>
          <a:prstGeom prst="rect">
            <a:avLst/>
          </a:prstGeom>
        </p:spPr>
        <p:txBody>
          <a:bodyPr vert="horz" wrap="square" lIns="0" tIns="26670" rIns="0" bIns="0" rtlCol="0">
            <a:spAutoFit/>
          </a:bodyPr>
          <a:lstStyle/>
          <a:p>
            <a:pPr marL="25400">
              <a:spcBef>
                <a:spcPts val="210"/>
              </a:spcBef>
            </a:pPr>
            <a:r>
              <a:rPr lang="en-IN" sz="2400" spc="-5" dirty="0">
                <a:solidFill>
                  <a:srgbClr val="FFFFFF"/>
                </a:solidFill>
                <a:cs typeface="Calibri"/>
              </a:rPr>
              <a:t>Functions, Modules &amp; Packages</a:t>
            </a:r>
            <a:endParaRPr sz="2400" dirty="0">
              <a:solidFill>
                <a:prstClr val="black"/>
              </a:solidFill>
              <a:cs typeface="Calibri"/>
            </a:endParaRPr>
          </a:p>
        </p:txBody>
      </p:sp>
      <p:sp>
        <p:nvSpPr>
          <p:cNvPr id="15" name="object 15"/>
          <p:cNvSpPr txBox="1"/>
          <p:nvPr/>
        </p:nvSpPr>
        <p:spPr>
          <a:xfrm>
            <a:off x="12132819" y="4579640"/>
            <a:ext cx="4237734" cy="394980"/>
          </a:xfrm>
          <a:prstGeom prst="rect">
            <a:avLst/>
          </a:prstGeom>
        </p:spPr>
        <p:txBody>
          <a:bodyPr vert="horz" wrap="square" lIns="0" tIns="25400" rIns="0" bIns="0" rtlCol="0">
            <a:spAutoFit/>
          </a:bodyPr>
          <a:lstStyle/>
          <a:p>
            <a:pPr marL="25400">
              <a:spcBef>
                <a:spcPts val="200"/>
              </a:spcBef>
            </a:pPr>
            <a:r>
              <a:rPr lang="en-IN" sz="2200" spc="-10" dirty="0">
                <a:solidFill>
                  <a:srgbClr val="FFFFFF"/>
                </a:solidFill>
                <a:cs typeface="Calibri"/>
              </a:rPr>
              <a:t>File </a:t>
            </a:r>
            <a:r>
              <a:rPr lang="en-IN" sz="2400" spc="-10" dirty="0">
                <a:solidFill>
                  <a:srgbClr val="FFFFFF"/>
                </a:solidFill>
                <a:cs typeface="Calibri"/>
              </a:rPr>
              <a:t>Handling</a:t>
            </a:r>
            <a:endParaRPr sz="2200" dirty="0">
              <a:solidFill>
                <a:prstClr val="black"/>
              </a:solidFill>
              <a:cs typeface="Calibri"/>
            </a:endParaRPr>
          </a:p>
        </p:txBody>
      </p:sp>
      <p:sp>
        <p:nvSpPr>
          <p:cNvPr id="17" name="object 17"/>
          <p:cNvSpPr txBox="1"/>
          <p:nvPr/>
        </p:nvSpPr>
        <p:spPr>
          <a:xfrm>
            <a:off x="12088876" y="6553444"/>
            <a:ext cx="4522724" cy="789960"/>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Database</a:t>
            </a:r>
            <a:endParaRPr lang="en-IN" sz="2200" dirty="0">
              <a:solidFill>
                <a:prstClr val="black"/>
              </a:solidFill>
              <a:cs typeface="Calibri"/>
            </a:endParaRPr>
          </a:p>
          <a:p>
            <a:pPr marL="25400">
              <a:spcBef>
                <a:spcPts val="200"/>
              </a:spcBef>
            </a:pPr>
            <a:endParaRPr lang="en-IN" sz="2400" dirty="0">
              <a:solidFill>
                <a:prstClr val="black"/>
              </a:solidFill>
              <a:cs typeface="Calibri"/>
            </a:endParaRPr>
          </a:p>
        </p:txBody>
      </p:sp>
      <p:sp>
        <p:nvSpPr>
          <p:cNvPr id="18" name="object 18"/>
          <p:cNvSpPr txBox="1"/>
          <p:nvPr/>
        </p:nvSpPr>
        <p:spPr>
          <a:xfrm>
            <a:off x="12088877" y="7512294"/>
            <a:ext cx="4269486" cy="759182"/>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Networking &amp; Multithreading </a:t>
            </a:r>
            <a:endParaRPr lang="en-IN" sz="2400" dirty="0">
              <a:solidFill>
                <a:prstClr val="black"/>
              </a:solidFill>
              <a:cs typeface="Calibri"/>
            </a:endParaRPr>
          </a:p>
          <a:p>
            <a:pPr marL="25400">
              <a:spcBef>
                <a:spcPts val="200"/>
              </a:spcBef>
            </a:pPr>
            <a:endParaRPr sz="2200" dirty="0">
              <a:solidFill>
                <a:prstClr val="black"/>
              </a:solidFill>
              <a:cs typeface="Calibri"/>
            </a:endParaRPr>
          </a:p>
        </p:txBody>
      </p:sp>
      <p:sp>
        <p:nvSpPr>
          <p:cNvPr id="21" name="object 7"/>
          <p:cNvSpPr/>
          <p:nvPr/>
        </p:nvSpPr>
        <p:spPr>
          <a:xfrm>
            <a:off x="1057654" y="9451854"/>
            <a:ext cx="2276856" cy="83514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2" name="object 2"/>
          <p:cNvSpPr/>
          <p:nvPr/>
        </p:nvSpPr>
        <p:spPr>
          <a:xfrm>
            <a:off x="934210" y="1688595"/>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object 8"/>
          <p:cNvSpPr txBox="1"/>
          <p:nvPr/>
        </p:nvSpPr>
        <p:spPr>
          <a:xfrm>
            <a:off x="12088877" y="3546624"/>
            <a:ext cx="4340858" cy="733534"/>
          </a:xfrm>
          <a:prstGeom prst="rect">
            <a:avLst/>
          </a:prstGeom>
        </p:spPr>
        <p:txBody>
          <a:bodyPr vert="horz" wrap="square" lIns="0" tIns="12700" rIns="0" bIns="0" rtlCol="0">
            <a:spAutoFit/>
          </a:bodyPr>
          <a:lstStyle/>
          <a:p>
            <a:pPr marL="12700" marR="5080" indent="101600">
              <a:spcBef>
                <a:spcPts val="100"/>
              </a:spcBef>
            </a:pPr>
            <a:r>
              <a:rPr lang="en-IN" sz="2400" spc="-6" dirty="0">
                <a:solidFill>
                  <a:srgbClr val="FFFFFF"/>
                </a:solidFill>
                <a:cs typeface="Calibri"/>
              </a:rPr>
              <a:t>OOPs &amp; </a:t>
            </a:r>
            <a:r>
              <a:rPr lang="en-IN" sz="2400" spc="-10" dirty="0">
                <a:solidFill>
                  <a:srgbClr val="FFFFFF"/>
                </a:solidFill>
                <a:cs typeface="Calibri"/>
              </a:rPr>
              <a:t>Exception Handling</a:t>
            </a:r>
            <a:endParaRPr lang="en-IN" sz="2400" dirty="0">
              <a:solidFill>
                <a:prstClr val="black"/>
              </a:solidFill>
              <a:cs typeface="Calibri"/>
            </a:endParaRPr>
          </a:p>
          <a:p>
            <a:pPr marL="12700" marR="5080" indent="101600">
              <a:spcBef>
                <a:spcPts val="100"/>
              </a:spcBef>
            </a:pPr>
            <a:r>
              <a:rPr lang="en-IN" sz="2200" spc="-6" dirty="0">
                <a:solidFill>
                  <a:srgbClr val="FFFFFF"/>
                </a:solidFill>
                <a:cs typeface="Calibri"/>
              </a:rPr>
              <a:t> </a:t>
            </a:r>
            <a:endParaRPr sz="2200" dirty="0">
              <a:solidFill>
                <a:prstClr val="black"/>
              </a:solidFill>
              <a:cs typeface="Calibri"/>
            </a:endParaRPr>
          </a:p>
        </p:txBody>
      </p:sp>
      <p:sp>
        <p:nvSpPr>
          <p:cNvPr id="24" name="object 17"/>
          <p:cNvSpPr txBox="1"/>
          <p:nvPr/>
        </p:nvSpPr>
        <p:spPr>
          <a:xfrm>
            <a:off x="12051204" y="5543377"/>
            <a:ext cx="4522724" cy="394980"/>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Numpy, Pandas, Matplotlib, SciPy</a:t>
            </a:r>
            <a:endParaRPr lang="en-IN" sz="2400" dirty="0">
              <a:solidFill>
                <a:prstClr val="black"/>
              </a:solidFill>
              <a:cs typeface="Calibri"/>
            </a:endParaRPr>
          </a:p>
        </p:txBody>
      </p:sp>
      <p:sp>
        <p:nvSpPr>
          <p:cNvPr id="25" name="object 18"/>
          <p:cNvSpPr txBox="1"/>
          <p:nvPr/>
        </p:nvSpPr>
        <p:spPr>
          <a:xfrm>
            <a:off x="12139201" y="8487572"/>
            <a:ext cx="4269486" cy="759182"/>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Web Python</a:t>
            </a:r>
            <a:endParaRPr lang="en-IN" sz="2200" dirty="0">
              <a:solidFill>
                <a:prstClr val="black"/>
              </a:solidFill>
              <a:cs typeface="Calibri"/>
            </a:endParaRPr>
          </a:p>
          <a:p>
            <a:pPr marL="25400">
              <a:spcBef>
                <a:spcPts val="200"/>
              </a:spcBef>
            </a:pPr>
            <a:endParaRPr sz="2200" dirty="0">
              <a:solidFill>
                <a:prstClr val="black"/>
              </a:solidFill>
              <a:cs typeface="Calibri"/>
            </a:endParaRPr>
          </a:p>
        </p:txBody>
      </p:sp>
    </p:spTree>
    <p:extLst>
      <p:ext uri="{BB962C8B-B14F-4D97-AF65-F5344CB8AC3E}">
        <p14:creationId xmlns:p14="http://schemas.microsoft.com/office/powerpoint/2010/main" val="30715955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25D056B0-1148-46FD-B021-C26257C1023A}"/>
              </a:ext>
            </a:extLst>
          </p:cNvPr>
          <p:cNvSpPr>
            <a:spLocks noGrp="1"/>
          </p:cNvSpPr>
          <p:nvPr>
            <p:ph type="subTitle" idx="1"/>
          </p:nvPr>
        </p:nvSpPr>
        <p:spPr>
          <a:xfrm>
            <a:off x="-35560" y="-170180"/>
            <a:ext cx="18323560" cy="10457180"/>
          </a:xfrm>
          <a:solidFill>
            <a:schemeClr val="accent2"/>
          </a:solidFill>
          <a:ln>
            <a:solidFill>
              <a:schemeClr val="accent2"/>
            </a:solidFill>
          </a:ln>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35560" y="7282713"/>
            <a:ext cx="18323560" cy="1173955"/>
          </a:xfrm>
        </p:spPr>
        <p:txBody>
          <a:bodyPr>
            <a:normAutofit/>
          </a:bodyPr>
          <a:lstStyle/>
          <a:p>
            <a:pPr defTabSz="914400">
              <a:lnSpc>
                <a:spcPct val="100000"/>
              </a:lnSpc>
            </a:pPr>
            <a:r>
              <a:rPr lang="en-IN" sz="6600" b="1" spc="-5" dirty="0" smtClean="0">
                <a:solidFill>
                  <a:srgbClr val="FFFFFF"/>
                </a:solidFill>
                <a:latin typeface="Trebuchet MS" panose="020B0603020202020204" pitchFamily="34" charset="0"/>
                <a:ea typeface="+mn-ea"/>
                <a:cs typeface="Calibri"/>
              </a:rPr>
              <a:t>4. Machine Learning Champion</a:t>
            </a:r>
            <a:endParaRPr lang="en-IN" sz="6600" b="1" spc="-5" dirty="0">
              <a:solidFill>
                <a:srgbClr val="FFFFFF"/>
              </a:solidFill>
              <a:latin typeface="Trebuchet MS" panose="020B0603020202020204" pitchFamily="34" charset="0"/>
              <a:ea typeface="+mn-ea"/>
              <a:cs typeface="Calibri"/>
            </a:endParaRPr>
          </a:p>
        </p:txBody>
      </p:sp>
      <p:pic>
        <p:nvPicPr>
          <p:cNvPr id="2" name="Picture 1"/>
          <p:cNvPicPr>
            <a:picLocks noChangeAspect="1"/>
          </p:cNvPicPr>
          <p:nvPr/>
        </p:nvPicPr>
        <p:blipFill>
          <a:blip r:embed="rId2"/>
          <a:stretch>
            <a:fillRect/>
          </a:stretch>
        </p:blipFill>
        <p:spPr>
          <a:xfrm>
            <a:off x="2469388" y="800100"/>
            <a:ext cx="13313664" cy="5943600"/>
          </a:xfrm>
          <a:prstGeom prst="rect">
            <a:avLst/>
          </a:prstGeom>
        </p:spPr>
      </p:pic>
    </p:spTree>
    <p:extLst>
      <p:ext uri="{BB962C8B-B14F-4D97-AF65-F5344CB8AC3E}">
        <p14:creationId xmlns:p14="http://schemas.microsoft.com/office/powerpoint/2010/main" val="29699915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202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using Python</a:t>
            </a:r>
            <a:endParaRPr sz="5600" dirty="0"/>
          </a:p>
        </p:txBody>
      </p:sp>
      <p:sp>
        <p:nvSpPr>
          <p:cNvPr id="5" name="object 7"/>
          <p:cNvSpPr/>
          <p:nvPr/>
        </p:nvSpPr>
        <p:spPr>
          <a:xfrm>
            <a:off x="7693152" y="4492752"/>
            <a:ext cx="1993900" cy="1186180"/>
          </a:xfrm>
          <a:custGeom>
            <a:avLst/>
            <a:gdLst/>
            <a:ahLst/>
            <a:cxnLst/>
            <a:rect l="l" t="t" r="r" b="b"/>
            <a:pathLst>
              <a:path w="996950" h="593089">
                <a:moveTo>
                  <a:pt x="0" y="0"/>
                </a:moveTo>
                <a:lnTo>
                  <a:pt x="0" y="251079"/>
                </a:lnTo>
                <a:lnTo>
                  <a:pt x="996696" y="592836"/>
                </a:lnTo>
                <a:lnTo>
                  <a:pt x="0" y="0"/>
                </a:lnTo>
                <a:close/>
              </a:path>
            </a:pathLst>
          </a:custGeom>
          <a:solidFill>
            <a:srgbClr val="434071"/>
          </a:solidFill>
        </p:spPr>
        <p:txBody>
          <a:bodyPr wrap="square" lIns="0" tIns="0" rIns="0" bIns="0" rtlCol="0"/>
          <a:lstStyle/>
          <a:p>
            <a:endParaRPr sz="3600">
              <a:solidFill>
                <a:prstClr val="black"/>
              </a:solidFill>
            </a:endParaRPr>
          </a:p>
        </p:txBody>
      </p:sp>
      <p:sp>
        <p:nvSpPr>
          <p:cNvPr id="7" name="object 8"/>
          <p:cNvSpPr/>
          <p:nvPr/>
        </p:nvSpPr>
        <p:spPr>
          <a:xfrm>
            <a:off x="1103374" y="2456690"/>
            <a:ext cx="6589776" cy="283158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9"/>
          <p:cNvSpPr/>
          <p:nvPr/>
        </p:nvSpPr>
        <p:spPr>
          <a:xfrm>
            <a:off x="7693152" y="5678422"/>
            <a:ext cx="1993900" cy="1186180"/>
          </a:xfrm>
          <a:custGeom>
            <a:avLst/>
            <a:gdLst/>
            <a:ahLst/>
            <a:cxnLst/>
            <a:rect l="l" t="t" r="r" b="b"/>
            <a:pathLst>
              <a:path w="996950" h="593089">
                <a:moveTo>
                  <a:pt x="996696" y="0"/>
                </a:moveTo>
                <a:lnTo>
                  <a:pt x="0" y="340740"/>
                </a:lnTo>
                <a:lnTo>
                  <a:pt x="0" y="592836"/>
                </a:lnTo>
                <a:lnTo>
                  <a:pt x="996696" y="0"/>
                </a:lnTo>
                <a:close/>
              </a:path>
            </a:pathLst>
          </a:custGeom>
          <a:solidFill>
            <a:srgbClr val="464579"/>
          </a:solidFill>
        </p:spPr>
        <p:txBody>
          <a:bodyPr wrap="square" lIns="0" tIns="0" rIns="0" bIns="0" rtlCol="0"/>
          <a:lstStyle/>
          <a:p>
            <a:endParaRPr sz="3600">
              <a:solidFill>
                <a:prstClr val="black"/>
              </a:solidFill>
            </a:endParaRPr>
          </a:p>
        </p:txBody>
      </p:sp>
      <p:sp>
        <p:nvSpPr>
          <p:cNvPr id="9" name="object 10"/>
          <p:cNvSpPr/>
          <p:nvPr/>
        </p:nvSpPr>
        <p:spPr>
          <a:xfrm>
            <a:off x="1103374" y="6068566"/>
            <a:ext cx="6589776" cy="283453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1"/>
          <p:cNvSpPr/>
          <p:nvPr/>
        </p:nvSpPr>
        <p:spPr>
          <a:xfrm>
            <a:off x="996696" y="5647918"/>
            <a:ext cx="8787384" cy="207266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2"/>
          <p:cNvSpPr/>
          <p:nvPr/>
        </p:nvSpPr>
        <p:spPr>
          <a:xfrm>
            <a:off x="1103374" y="5678422"/>
            <a:ext cx="8583168" cy="186982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2" name="object 13"/>
          <p:cNvSpPr/>
          <p:nvPr/>
        </p:nvSpPr>
        <p:spPr>
          <a:xfrm>
            <a:off x="886966" y="3654552"/>
            <a:ext cx="9006840" cy="2164080"/>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3" name="object 14"/>
          <p:cNvSpPr/>
          <p:nvPr/>
        </p:nvSpPr>
        <p:spPr>
          <a:xfrm>
            <a:off x="1103374" y="3805798"/>
            <a:ext cx="8583168" cy="187262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4" name="object 15"/>
          <p:cNvSpPr/>
          <p:nvPr/>
        </p:nvSpPr>
        <p:spPr>
          <a:xfrm>
            <a:off x="2464307" y="2933701"/>
            <a:ext cx="3810" cy="494030"/>
          </a:xfrm>
          <a:custGeom>
            <a:avLst/>
            <a:gdLst/>
            <a:ahLst/>
            <a:cxnLst/>
            <a:rect l="l" t="t" r="r" b="b"/>
            <a:pathLst>
              <a:path w="1905" h="247014">
                <a:moveTo>
                  <a:pt x="762" y="-14477"/>
                </a:moveTo>
                <a:lnTo>
                  <a:pt x="762" y="261366"/>
                </a:lnTo>
              </a:path>
            </a:pathLst>
          </a:custGeom>
          <a:ln w="30480">
            <a:solidFill>
              <a:srgbClr val="FFFFFF"/>
            </a:solidFill>
          </a:ln>
        </p:spPr>
        <p:txBody>
          <a:bodyPr wrap="square" lIns="0" tIns="0" rIns="0" bIns="0" rtlCol="0"/>
          <a:lstStyle/>
          <a:p>
            <a:endParaRPr sz="3600">
              <a:solidFill>
                <a:prstClr val="black"/>
              </a:solidFill>
            </a:endParaRPr>
          </a:p>
        </p:txBody>
      </p:sp>
      <p:sp>
        <p:nvSpPr>
          <p:cNvPr id="15" name="object 16"/>
          <p:cNvSpPr txBox="1"/>
          <p:nvPr/>
        </p:nvSpPr>
        <p:spPr>
          <a:xfrm>
            <a:off x="1463243" y="2768498"/>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1</a:t>
            </a:r>
            <a:endParaRPr sz="4800" dirty="0">
              <a:solidFill>
                <a:prstClr val="black"/>
              </a:solidFill>
              <a:latin typeface="Arial"/>
              <a:cs typeface="Arial"/>
            </a:endParaRPr>
          </a:p>
        </p:txBody>
      </p:sp>
      <p:sp>
        <p:nvSpPr>
          <p:cNvPr id="16" name="object 17"/>
          <p:cNvSpPr/>
          <p:nvPr/>
        </p:nvSpPr>
        <p:spPr>
          <a:xfrm>
            <a:off x="2464307" y="4351020"/>
            <a:ext cx="3810" cy="866140"/>
          </a:xfrm>
          <a:custGeom>
            <a:avLst/>
            <a:gdLst/>
            <a:ahLst/>
            <a:cxnLst/>
            <a:rect l="l" t="t" r="r" b="b"/>
            <a:pathLst>
              <a:path w="1905" h="433069">
                <a:moveTo>
                  <a:pt x="0" y="0"/>
                </a:moveTo>
                <a:lnTo>
                  <a:pt x="1524" y="432815"/>
                </a:lnTo>
              </a:path>
            </a:pathLst>
          </a:custGeom>
          <a:ln w="28955">
            <a:solidFill>
              <a:srgbClr val="FFFFFF"/>
            </a:solidFill>
          </a:ln>
        </p:spPr>
        <p:txBody>
          <a:bodyPr wrap="square" lIns="0" tIns="0" rIns="0" bIns="0" rtlCol="0"/>
          <a:lstStyle/>
          <a:p>
            <a:endParaRPr sz="3600">
              <a:solidFill>
                <a:prstClr val="black"/>
              </a:solidFill>
            </a:endParaRPr>
          </a:p>
        </p:txBody>
      </p:sp>
      <p:sp>
        <p:nvSpPr>
          <p:cNvPr id="17" name="object 18"/>
          <p:cNvSpPr txBox="1"/>
          <p:nvPr/>
        </p:nvSpPr>
        <p:spPr>
          <a:xfrm>
            <a:off x="1463243" y="4373370"/>
            <a:ext cx="727710" cy="764312"/>
          </a:xfrm>
          <a:prstGeom prst="rect">
            <a:avLst/>
          </a:prstGeom>
        </p:spPr>
        <p:txBody>
          <a:bodyPr vert="horz" wrap="square" lIns="0" tIns="25400" rIns="0" bIns="0" rtlCol="0">
            <a:spAutoFit/>
          </a:bodyPr>
          <a:lstStyle/>
          <a:p>
            <a:pPr marL="25400">
              <a:spcBef>
                <a:spcPts val="200"/>
              </a:spcBef>
            </a:pPr>
            <a:r>
              <a:rPr sz="4800" b="1" spc="-20" dirty="0" smtClean="0">
                <a:solidFill>
                  <a:srgbClr val="FFFFFF"/>
                </a:solidFill>
                <a:latin typeface="Arial"/>
                <a:cs typeface="Arial"/>
              </a:rPr>
              <a:t>0</a:t>
            </a:r>
            <a:r>
              <a:rPr lang="en-IN" sz="4800" b="1" spc="-20" dirty="0" smtClean="0">
                <a:solidFill>
                  <a:srgbClr val="FFFFFF"/>
                </a:solidFill>
                <a:latin typeface="Arial"/>
                <a:cs typeface="Arial"/>
              </a:rPr>
              <a:t>2</a:t>
            </a:r>
            <a:endParaRPr sz="4800" dirty="0">
              <a:solidFill>
                <a:prstClr val="black"/>
              </a:solidFill>
              <a:latin typeface="Arial"/>
              <a:cs typeface="Arial"/>
            </a:endParaRPr>
          </a:p>
        </p:txBody>
      </p:sp>
      <p:sp>
        <p:nvSpPr>
          <p:cNvPr id="18" name="object 19"/>
          <p:cNvSpPr/>
          <p:nvPr/>
        </p:nvSpPr>
        <p:spPr>
          <a:xfrm>
            <a:off x="2464307" y="6192010"/>
            <a:ext cx="3810" cy="866140"/>
          </a:xfrm>
          <a:custGeom>
            <a:avLst/>
            <a:gdLst/>
            <a:ahLst/>
            <a:cxnLst/>
            <a:rect l="l" t="t" r="r" b="b"/>
            <a:pathLst>
              <a:path w="1905" h="433070">
                <a:moveTo>
                  <a:pt x="0" y="0"/>
                </a:moveTo>
                <a:lnTo>
                  <a:pt x="1524" y="432816"/>
                </a:lnTo>
              </a:path>
            </a:pathLst>
          </a:custGeom>
          <a:ln w="28955">
            <a:solidFill>
              <a:srgbClr val="FFFFFF"/>
            </a:solidFill>
          </a:ln>
        </p:spPr>
        <p:txBody>
          <a:bodyPr wrap="square" lIns="0" tIns="0" rIns="0" bIns="0" rtlCol="0"/>
          <a:lstStyle/>
          <a:p>
            <a:endParaRPr sz="3600">
              <a:solidFill>
                <a:prstClr val="black"/>
              </a:solidFill>
            </a:endParaRPr>
          </a:p>
        </p:txBody>
      </p:sp>
      <p:sp>
        <p:nvSpPr>
          <p:cNvPr id="19" name="object 20"/>
          <p:cNvSpPr txBox="1"/>
          <p:nvPr/>
        </p:nvSpPr>
        <p:spPr>
          <a:xfrm>
            <a:off x="1463243" y="6213246"/>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3</a:t>
            </a:r>
            <a:endParaRPr sz="4800" dirty="0">
              <a:solidFill>
                <a:prstClr val="black"/>
              </a:solidFill>
              <a:latin typeface="Arial"/>
              <a:cs typeface="Arial"/>
            </a:endParaRPr>
          </a:p>
        </p:txBody>
      </p:sp>
      <p:sp>
        <p:nvSpPr>
          <p:cNvPr id="20" name="object 21"/>
          <p:cNvSpPr/>
          <p:nvPr/>
        </p:nvSpPr>
        <p:spPr>
          <a:xfrm>
            <a:off x="2464307" y="7999477"/>
            <a:ext cx="3810" cy="494030"/>
          </a:xfrm>
          <a:custGeom>
            <a:avLst/>
            <a:gdLst/>
            <a:ahLst/>
            <a:cxnLst/>
            <a:rect l="l" t="t" r="r" b="b"/>
            <a:pathLst>
              <a:path w="1905" h="247014">
                <a:moveTo>
                  <a:pt x="762" y="-14478"/>
                </a:moveTo>
                <a:lnTo>
                  <a:pt x="762" y="261365"/>
                </a:lnTo>
              </a:path>
            </a:pathLst>
          </a:custGeom>
          <a:ln w="30480">
            <a:solidFill>
              <a:srgbClr val="FFFFFF"/>
            </a:solidFill>
          </a:ln>
        </p:spPr>
        <p:txBody>
          <a:bodyPr wrap="square" lIns="0" tIns="0" rIns="0" bIns="0" rtlCol="0"/>
          <a:lstStyle/>
          <a:p>
            <a:endParaRPr sz="3600">
              <a:solidFill>
                <a:prstClr val="black"/>
              </a:solidFill>
            </a:endParaRPr>
          </a:p>
        </p:txBody>
      </p:sp>
      <p:sp>
        <p:nvSpPr>
          <p:cNvPr id="21" name="object 22"/>
          <p:cNvSpPr txBox="1"/>
          <p:nvPr/>
        </p:nvSpPr>
        <p:spPr>
          <a:xfrm>
            <a:off x="1463243" y="7835392"/>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4</a:t>
            </a:r>
            <a:endParaRPr sz="4800" dirty="0">
              <a:solidFill>
                <a:prstClr val="black"/>
              </a:solidFill>
              <a:latin typeface="Arial"/>
              <a:cs typeface="Arial"/>
            </a:endParaRPr>
          </a:p>
        </p:txBody>
      </p:sp>
      <p:sp>
        <p:nvSpPr>
          <p:cNvPr id="22" name="object 23"/>
          <p:cNvSpPr txBox="1"/>
          <p:nvPr/>
        </p:nvSpPr>
        <p:spPr>
          <a:xfrm>
            <a:off x="9156444" y="6307735"/>
            <a:ext cx="5016756" cy="1683794"/>
          </a:xfrm>
          <a:prstGeom prst="rect">
            <a:avLst/>
          </a:prstGeom>
        </p:spPr>
        <p:txBody>
          <a:bodyPr vert="horz" wrap="square" lIns="0" tIns="26670" rIns="0" bIns="0" rtlCol="0">
            <a:spAutoFit/>
          </a:bodyPr>
          <a:lstStyle/>
          <a:p>
            <a:pPr marL="25400">
              <a:lnSpc>
                <a:spcPts val="3060"/>
              </a:lnSpc>
              <a:spcBef>
                <a:spcPts val="200"/>
              </a:spcBef>
            </a:pPr>
            <a:r>
              <a:rPr sz="2800" b="1" spc="-10" dirty="0">
                <a:solidFill>
                  <a:srgbClr val="5F5CA2"/>
                </a:solidFill>
                <a:cs typeface="Calibri"/>
              </a:rPr>
              <a:t>Objective </a:t>
            </a:r>
            <a:r>
              <a:rPr lang="en-IN" sz="2800" b="1" spc="-10" dirty="0">
                <a:solidFill>
                  <a:srgbClr val="5F5CA2"/>
                </a:solidFill>
                <a:cs typeface="Calibri"/>
              </a:rPr>
              <a:t>3</a:t>
            </a:r>
            <a:endParaRPr sz="2800" b="1" spc="-10" dirty="0">
              <a:solidFill>
                <a:srgbClr val="5F5CA2"/>
              </a:solidFill>
              <a:cs typeface="Calibri"/>
            </a:endParaRPr>
          </a:p>
          <a:p>
            <a:pPr marL="25400">
              <a:lnSpc>
                <a:spcPts val="3060"/>
              </a:lnSpc>
            </a:pPr>
            <a:r>
              <a:rPr lang="en-IN" sz="2800" spc="-20" dirty="0" smtClean="0">
                <a:solidFill>
                  <a:srgbClr val="5F5F5F"/>
                </a:solidFill>
                <a:cs typeface="Calibri"/>
              </a:rPr>
              <a:t>  </a:t>
            </a:r>
            <a:r>
              <a:rPr sz="2800" spc="-20" dirty="0" smtClean="0">
                <a:solidFill>
                  <a:srgbClr val="5F5F5F"/>
                </a:solidFill>
                <a:cs typeface="Calibri"/>
              </a:rPr>
              <a:t>Recommendation</a:t>
            </a:r>
            <a:r>
              <a:rPr sz="2800" spc="-10" dirty="0" smtClean="0">
                <a:solidFill>
                  <a:srgbClr val="5F5F5F"/>
                </a:solidFill>
                <a:cs typeface="Calibri"/>
              </a:rPr>
              <a:t> </a:t>
            </a:r>
            <a:r>
              <a:rPr sz="2800" spc="-10" dirty="0">
                <a:solidFill>
                  <a:srgbClr val="5F5F5F"/>
                </a:solidFill>
                <a:cs typeface="Calibri"/>
              </a:rPr>
              <a:t>Engines,</a:t>
            </a:r>
            <a:endParaRPr sz="2800" dirty="0">
              <a:solidFill>
                <a:prstClr val="black"/>
              </a:solidFill>
              <a:cs typeface="Calibri"/>
            </a:endParaRPr>
          </a:p>
          <a:p>
            <a:pPr marL="25400"/>
            <a:r>
              <a:rPr lang="en-IN" sz="2800" spc="-20" dirty="0" smtClean="0">
                <a:solidFill>
                  <a:srgbClr val="5F5F5F"/>
                </a:solidFill>
                <a:cs typeface="Calibri"/>
              </a:rPr>
              <a:t>  </a:t>
            </a:r>
            <a:r>
              <a:rPr sz="2800" spc="-20" dirty="0" smtClean="0">
                <a:solidFill>
                  <a:srgbClr val="5F5F5F"/>
                </a:solidFill>
                <a:cs typeface="Calibri"/>
              </a:rPr>
              <a:t>Market </a:t>
            </a:r>
            <a:r>
              <a:rPr sz="2800" spc="-20" dirty="0">
                <a:solidFill>
                  <a:srgbClr val="5F5F5F"/>
                </a:solidFill>
                <a:cs typeface="Calibri"/>
              </a:rPr>
              <a:t>Basket </a:t>
            </a:r>
            <a:r>
              <a:rPr sz="2800" spc="-10" dirty="0">
                <a:solidFill>
                  <a:srgbClr val="5F5F5F"/>
                </a:solidFill>
                <a:cs typeface="Calibri"/>
              </a:rPr>
              <a:t>Analysis,</a:t>
            </a:r>
            <a:r>
              <a:rPr sz="2800" dirty="0">
                <a:solidFill>
                  <a:srgbClr val="5F5F5F"/>
                </a:solidFill>
                <a:cs typeface="Calibri"/>
              </a:rPr>
              <a:t> Appriori</a:t>
            </a:r>
            <a:endParaRPr sz="2800" dirty="0">
              <a:solidFill>
                <a:prstClr val="black"/>
              </a:solidFill>
              <a:cs typeface="Calibri"/>
            </a:endParaRPr>
          </a:p>
          <a:p>
            <a:pPr marL="25400"/>
            <a:r>
              <a:rPr lang="en-IN" sz="2800" spc="-10" dirty="0" smtClean="0">
                <a:solidFill>
                  <a:srgbClr val="5F5F5F"/>
                </a:solidFill>
                <a:cs typeface="Calibri"/>
              </a:rPr>
              <a:t>  </a:t>
            </a:r>
            <a:r>
              <a:rPr sz="2800" spc="-10" dirty="0" smtClean="0">
                <a:solidFill>
                  <a:srgbClr val="5F5F5F"/>
                </a:solidFill>
                <a:cs typeface="Calibri"/>
              </a:rPr>
              <a:t>Algorithm</a:t>
            </a:r>
            <a:r>
              <a:rPr sz="2800" spc="-10" dirty="0">
                <a:solidFill>
                  <a:srgbClr val="5F5F5F"/>
                </a:solidFill>
                <a:cs typeface="Calibri"/>
              </a:rPr>
              <a:t>, </a:t>
            </a:r>
            <a:r>
              <a:rPr sz="2800" dirty="0">
                <a:solidFill>
                  <a:srgbClr val="5F5F5F"/>
                </a:solidFill>
                <a:cs typeface="Calibri"/>
              </a:rPr>
              <a:t>Q </a:t>
            </a:r>
            <a:r>
              <a:rPr sz="2800" spc="-10" dirty="0">
                <a:solidFill>
                  <a:srgbClr val="5F5F5F"/>
                </a:solidFill>
                <a:cs typeface="Calibri"/>
              </a:rPr>
              <a:t>Learning,</a:t>
            </a:r>
            <a:r>
              <a:rPr sz="2800" spc="-30" dirty="0">
                <a:solidFill>
                  <a:srgbClr val="5F5F5F"/>
                </a:solidFill>
                <a:cs typeface="Calibri"/>
              </a:rPr>
              <a:t> </a:t>
            </a:r>
            <a:r>
              <a:rPr sz="2800" dirty="0">
                <a:solidFill>
                  <a:srgbClr val="5F5F5F"/>
                </a:solidFill>
                <a:cs typeface="Calibri"/>
              </a:rPr>
              <a:t>MDP</a:t>
            </a:r>
            <a:endParaRPr sz="2800" dirty="0">
              <a:solidFill>
                <a:prstClr val="black"/>
              </a:solidFill>
              <a:cs typeface="Calibri"/>
            </a:endParaRPr>
          </a:p>
        </p:txBody>
      </p:sp>
      <p:sp>
        <p:nvSpPr>
          <p:cNvPr id="23" name="object 24"/>
          <p:cNvSpPr txBox="1">
            <a:spLocks noGrp="1"/>
          </p:cNvSpPr>
          <p:nvPr>
            <p:ph type="body" idx="1"/>
          </p:nvPr>
        </p:nvSpPr>
        <p:spPr>
          <a:xfrm>
            <a:off x="6893808" y="2025046"/>
            <a:ext cx="8119626" cy="4220386"/>
          </a:xfrm>
          <a:prstGeom prst="rect">
            <a:avLst/>
          </a:prstGeom>
        </p:spPr>
        <p:txBody>
          <a:bodyPr vert="horz" wrap="square" lIns="0" tIns="26670" rIns="0" bIns="0" rtlCol="0">
            <a:spAutoFit/>
          </a:bodyPr>
          <a:lstStyle/>
          <a:p>
            <a:pPr marL="25400" algn="l" rtl="0">
              <a:lnSpc>
                <a:spcPts val="3060"/>
              </a:lnSpc>
              <a:spcBef>
                <a:spcPts val="200"/>
              </a:spcBef>
            </a:pPr>
            <a:r>
              <a:rPr b="1" kern="1200" spc="-10" dirty="0">
                <a:solidFill>
                  <a:srgbClr val="5F5CA2"/>
                </a:solidFill>
                <a:latin typeface="+mn-lt"/>
              </a:rPr>
              <a:t>Objective </a:t>
            </a:r>
            <a:r>
              <a:rPr lang="en-IN" b="1" kern="1200" spc="-10" dirty="0">
                <a:solidFill>
                  <a:srgbClr val="5F5CA2"/>
                </a:solidFill>
                <a:latin typeface="+mn-lt"/>
              </a:rPr>
              <a:t>1</a:t>
            </a:r>
            <a:endParaRPr b="1" kern="1200" spc="-10" dirty="0">
              <a:solidFill>
                <a:srgbClr val="5F5CA2"/>
              </a:solidFill>
              <a:latin typeface="+mn-lt"/>
            </a:endParaRPr>
          </a:p>
          <a:p>
            <a:pPr marL="361950">
              <a:lnSpc>
                <a:spcPts val="3060"/>
              </a:lnSpc>
            </a:pPr>
            <a:r>
              <a:rPr b="0" spc="-20" dirty="0">
                <a:solidFill>
                  <a:srgbClr val="5F5F5F"/>
                </a:solidFill>
              </a:rPr>
              <a:t>Data Wrangling, </a:t>
            </a:r>
            <a:r>
              <a:rPr b="0" spc="-10" dirty="0">
                <a:solidFill>
                  <a:srgbClr val="5F5F5F"/>
                </a:solidFill>
              </a:rPr>
              <a:t>Scikit-Learn,</a:t>
            </a:r>
            <a:r>
              <a:rPr b="0" spc="40" dirty="0">
                <a:solidFill>
                  <a:srgbClr val="5F5F5F"/>
                </a:solidFill>
              </a:rPr>
              <a:t> </a:t>
            </a:r>
            <a:r>
              <a:rPr b="0" spc="-10" dirty="0">
                <a:solidFill>
                  <a:srgbClr val="5F5F5F"/>
                </a:solidFill>
              </a:rPr>
              <a:t>Linear</a:t>
            </a:r>
          </a:p>
          <a:p>
            <a:pPr marL="361950"/>
            <a:r>
              <a:rPr b="0" spc="-10" dirty="0">
                <a:solidFill>
                  <a:srgbClr val="5F5F5F"/>
                </a:solidFill>
              </a:rPr>
              <a:t>Regression, Overfitting,</a:t>
            </a:r>
            <a:r>
              <a:rPr b="0" spc="30" dirty="0">
                <a:solidFill>
                  <a:srgbClr val="5F5F5F"/>
                </a:solidFill>
              </a:rPr>
              <a:t> </a:t>
            </a:r>
            <a:r>
              <a:rPr b="0" spc="-10" dirty="0">
                <a:solidFill>
                  <a:srgbClr val="5F5F5F"/>
                </a:solidFill>
              </a:rPr>
              <a:t>Underfitting,</a:t>
            </a:r>
          </a:p>
          <a:p>
            <a:pPr marL="361950"/>
            <a:r>
              <a:rPr b="0" spc="-10" dirty="0">
                <a:solidFill>
                  <a:srgbClr val="5F5F5F"/>
                </a:solidFill>
              </a:rPr>
              <a:t>Logisitic</a:t>
            </a:r>
            <a:r>
              <a:rPr b="0" spc="-30" dirty="0">
                <a:solidFill>
                  <a:srgbClr val="5F5F5F"/>
                </a:solidFill>
              </a:rPr>
              <a:t> </a:t>
            </a:r>
            <a:r>
              <a:rPr b="0" spc="-10" dirty="0">
                <a:solidFill>
                  <a:srgbClr val="5F5F5F"/>
                </a:solidFill>
              </a:rPr>
              <a:t>Regression</a:t>
            </a:r>
          </a:p>
          <a:p>
            <a:pPr marL="25400" algn="l" rtl="0">
              <a:lnSpc>
                <a:spcPts val="3060"/>
              </a:lnSpc>
              <a:spcBef>
                <a:spcPts val="200"/>
              </a:spcBef>
            </a:pPr>
            <a:r>
              <a:rPr lang="en-IN" b="1" kern="1200" spc="-10" dirty="0" smtClean="0">
                <a:solidFill>
                  <a:srgbClr val="5F5CA2"/>
                </a:solidFill>
                <a:latin typeface="+mn-lt"/>
              </a:rPr>
              <a:t>                                                     </a:t>
            </a:r>
            <a:r>
              <a:rPr b="1" kern="1200" spc="-10" dirty="0" smtClean="0">
                <a:solidFill>
                  <a:srgbClr val="5F5CA2"/>
                </a:solidFill>
                <a:latin typeface="+mn-lt"/>
              </a:rPr>
              <a:t>Objective </a:t>
            </a:r>
            <a:r>
              <a:rPr lang="en-IN" b="1" kern="1200" spc="-10" dirty="0">
                <a:solidFill>
                  <a:srgbClr val="5F5CA2"/>
                </a:solidFill>
                <a:latin typeface="+mn-lt"/>
              </a:rPr>
              <a:t>2</a:t>
            </a:r>
            <a:endParaRPr b="1" kern="1200" spc="-10" dirty="0">
              <a:solidFill>
                <a:srgbClr val="5F5CA2"/>
              </a:solidFill>
              <a:latin typeface="+mn-lt"/>
            </a:endParaRPr>
          </a:p>
          <a:p>
            <a:pPr marL="4476750">
              <a:lnSpc>
                <a:spcPts val="3060"/>
              </a:lnSpc>
            </a:pPr>
            <a:r>
              <a:rPr b="0" spc="-10" dirty="0">
                <a:solidFill>
                  <a:srgbClr val="5F5F5F"/>
                </a:solidFill>
              </a:rPr>
              <a:t>Decision </a:t>
            </a:r>
            <a:r>
              <a:rPr b="0" spc="-50" dirty="0">
                <a:solidFill>
                  <a:srgbClr val="5F5F5F"/>
                </a:solidFill>
              </a:rPr>
              <a:t>Tree, </a:t>
            </a:r>
            <a:r>
              <a:rPr b="0" spc="-10" dirty="0">
                <a:solidFill>
                  <a:srgbClr val="5F5F5F"/>
                </a:solidFill>
              </a:rPr>
              <a:t>Random</a:t>
            </a:r>
            <a:r>
              <a:rPr b="0" spc="-20" dirty="0">
                <a:solidFill>
                  <a:srgbClr val="5F5F5F"/>
                </a:solidFill>
              </a:rPr>
              <a:t> Forest,</a:t>
            </a:r>
          </a:p>
          <a:p>
            <a:pPr marL="4476750" marR="314960"/>
            <a:r>
              <a:rPr b="0" spc="-10" dirty="0">
                <a:solidFill>
                  <a:srgbClr val="5F5F5F"/>
                </a:solidFill>
              </a:rPr>
              <a:t>Confusion Matrix, </a:t>
            </a:r>
            <a:r>
              <a:rPr b="0" dirty="0">
                <a:solidFill>
                  <a:srgbClr val="5F5F5F"/>
                </a:solidFill>
                <a:latin typeface="Calibri"/>
                <a:cs typeface="Calibri"/>
              </a:rPr>
              <a:t>PCA, </a:t>
            </a:r>
            <a:r>
              <a:rPr b="0" spc="-10" dirty="0">
                <a:solidFill>
                  <a:srgbClr val="5F5F5F"/>
                </a:solidFill>
              </a:rPr>
              <a:t>LDA,  Scaling, </a:t>
            </a:r>
            <a:r>
              <a:rPr b="0" dirty="0">
                <a:solidFill>
                  <a:srgbClr val="5F5F5F"/>
                </a:solidFill>
                <a:latin typeface="Calibri"/>
                <a:cs typeface="Calibri"/>
              </a:rPr>
              <a:t>Naive </a:t>
            </a:r>
            <a:r>
              <a:rPr b="0" spc="-10" dirty="0">
                <a:solidFill>
                  <a:srgbClr val="5F5F5F"/>
                </a:solidFill>
              </a:rPr>
              <a:t>Bayes,</a:t>
            </a:r>
            <a:r>
              <a:rPr b="0" spc="-100" dirty="0">
                <a:solidFill>
                  <a:srgbClr val="5F5F5F"/>
                </a:solidFill>
              </a:rPr>
              <a:t> </a:t>
            </a:r>
            <a:r>
              <a:rPr b="0" spc="-10" dirty="0">
                <a:solidFill>
                  <a:srgbClr val="5F5F5F"/>
                </a:solidFill>
              </a:rPr>
              <a:t>SVM</a:t>
            </a:r>
          </a:p>
        </p:txBody>
      </p:sp>
      <p:sp>
        <p:nvSpPr>
          <p:cNvPr id="24" name="object 25"/>
          <p:cNvSpPr txBox="1"/>
          <p:nvPr/>
        </p:nvSpPr>
        <p:spPr>
          <a:xfrm>
            <a:off x="5040884" y="7670190"/>
            <a:ext cx="4005834" cy="1682512"/>
          </a:xfrm>
          <a:prstGeom prst="rect">
            <a:avLst/>
          </a:prstGeom>
        </p:spPr>
        <p:txBody>
          <a:bodyPr vert="horz" wrap="square" lIns="0" tIns="25400" rIns="0" bIns="0" rtlCol="0">
            <a:spAutoFit/>
          </a:bodyPr>
          <a:lstStyle/>
          <a:p>
            <a:pPr marL="25400">
              <a:lnSpc>
                <a:spcPts val="3060"/>
              </a:lnSpc>
              <a:spcBef>
                <a:spcPts val="200"/>
              </a:spcBef>
            </a:pPr>
            <a:r>
              <a:rPr sz="2800" b="1" spc="-10" dirty="0">
                <a:solidFill>
                  <a:srgbClr val="5F5CA2"/>
                </a:solidFill>
                <a:cs typeface="Calibri"/>
              </a:rPr>
              <a:t>Objective</a:t>
            </a:r>
            <a:r>
              <a:rPr sz="2800" b="1" spc="-70" dirty="0">
                <a:solidFill>
                  <a:srgbClr val="5F5CA2"/>
                </a:solidFill>
                <a:cs typeface="Calibri"/>
              </a:rPr>
              <a:t> </a:t>
            </a:r>
            <a:r>
              <a:rPr lang="en-IN" sz="2800" b="1" dirty="0">
                <a:solidFill>
                  <a:srgbClr val="5F5CA2"/>
                </a:solidFill>
                <a:cs typeface="Calibri"/>
              </a:rPr>
              <a:t>4</a:t>
            </a:r>
            <a:endParaRPr sz="2800" dirty="0">
              <a:solidFill>
                <a:prstClr val="black"/>
              </a:solidFill>
              <a:cs typeface="Calibri"/>
            </a:endParaRPr>
          </a:p>
          <a:p>
            <a:pPr marL="25400">
              <a:lnSpc>
                <a:spcPts val="3060"/>
              </a:lnSpc>
            </a:pPr>
            <a:r>
              <a:rPr lang="en-IN" sz="2800" dirty="0" smtClean="0">
                <a:solidFill>
                  <a:srgbClr val="5F5F5F"/>
                </a:solidFill>
                <a:cs typeface="Calibri"/>
              </a:rPr>
              <a:t>  </a:t>
            </a:r>
            <a:r>
              <a:rPr sz="2800" dirty="0" smtClean="0">
                <a:solidFill>
                  <a:srgbClr val="5F5F5F"/>
                </a:solidFill>
                <a:cs typeface="Calibri"/>
              </a:rPr>
              <a:t>ARIMA</a:t>
            </a:r>
            <a:r>
              <a:rPr sz="2800" dirty="0">
                <a:solidFill>
                  <a:srgbClr val="5F5F5F"/>
                </a:solidFill>
                <a:cs typeface="Calibri"/>
              </a:rPr>
              <a:t>, </a:t>
            </a:r>
            <a:r>
              <a:rPr sz="2800" spc="-20" dirty="0">
                <a:solidFill>
                  <a:srgbClr val="5F5F5F"/>
                </a:solidFill>
                <a:cs typeface="Calibri"/>
              </a:rPr>
              <a:t>Stationarity,</a:t>
            </a:r>
            <a:r>
              <a:rPr sz="2800" spc="-140" dirty="0">
                <a:solidFill>
                  <a:srgbClr val="5F5F5F"/>
                </a:solidFill>
                <a:cs typeface="Calibri"/>
              </a:rPr>
              <a:t> </a:t>
            </a:r>
            <a:r>
              <a:rPr sz="2800" spc="-80" dirty="0">
                <a:solidFill>
                  <a:srgbClr val="5F5F5F"/>
                </a:solidFill>
                <a:cs typeface="Calibri"/>
              </a:rPr>
              <a:t>ACF,</a:t>
            </a:r>
            <a:endParaRPr sz="2800" dirty="0">
              <a:solidFill>
                <a:prstClr val="black"/>
              </a:solidFill>
              <a:cs typeface="Calibri"/>
            </a:endParaRPr>
          </a:p>
          <a:p>
            <a:pPr marL="25400"/>
            <a:r>
              <a:rPr lang="en-IN" sz="2800" spc="-110" dirty="0" smtClean="0">
                <a:solidFill>
                  <a:srgbClr val="5F5F5F"/>
                </a:solidFill>
                <a:cs typeface="Calibri"/>
              </a:rPr>
              <a:t>  </a:t>
            </a:r>
            <a:r>
              <a:rPr sz="2800" spc="-110" dirty="0" smtClean="0">
                <a:solidFill>
                  <a:srgbClr val="5F5F5F"/>
                </a:solidFill>
                <a:cs typeface="Calibri"/>
              </a:rPr>
              <a:t>PACF</a:t>
            </a:r>
            <a:r>
              <a:rPr sz="2800" spc="-110" dirty="0">
                <a:solidFill>
                  <a:srgbClr val="5F5F5F"/>
                </a:solidFill>
                <a:cs typeface="Calibri"/>
              </a:rPr>
              <a:t>, </a:t>
            </a:r>
            <a:r>
              <a:rPr sz="2800" spc="-20" dirty="0">
                <a:solidFill>
                  <a:srgbClr val="5F5F5F"/>
                </a:solidFill>
                <a:cs typeface="Calibri"/>
              </a:rPr>
              <a:t>Cross</a:t>
            </a:r>
            <a:r>
              <a:rPr sz="2800" spc="50" dirty="0">
                <a:solidFill>
                  <a:srgbClr val="5F5F5F"/>
                </a:solidFill>
                <a:cs typeface="Calibri"/>
              </a:rPr>
              <a:t> </a:t>
            </a:r>
            <a:r>
              <a:rPr sz="2800" spc="-20" dirty="0">
                <a:solidFill>
                  <a:srgbClr val="5F5F5F"/>
                </a:solidFill>
                <a:cs typeface="Calibri"/>
              </a:rPr>
              <a:t>Validation,</a:t>
            </a:r>
            <a:endParaRPr sz="2800" dirty="0">
              <a:solidFill>
                <a:prstClr val="black"/>
              </a:solidFill>
              <a:cs typeface="Calibri"/>
            </a:endParaRPr>
          </a:p>
          <a:p>
            <a:pPr marL="25400">
              <a:spcBef>
                <a:spcPts val="10"/>
              </a:spcBef>
            </a:pPr>
            <a:r>
              <a:rPr lang="en-IN" sz="2800" spc="-10" dirty="0" smtClean="0">
                <a:solidFill>
                  <a:srgbClr val="5F5F5F"/>
                </a:solidFill>
                <a:cs typeface="Calibri"/>
              </a:rPr>
              <a:t>  </a:t>
            </a:r>
            <a:r>
              <a:rPr sz="2800" spc="-10" dirty="0" smtClean="0">
                <a:solidFill>
                  <a:srgbClr val="5F5F5F"/>
                </a:solidFill>
                <a:cs typeface="Calibri"/>
              </a:rPr>
              <a:t>Boosting</a:t>
            </a:r>
            <a:endParaRPr sz="2800" dirty="0">
              <a:solidFill>
                <a:prstClr val="black"/>
              </a:solidFill>
              <a:cs typeface="Calibri"/>
            </a:endParaRPr>
          </a:p>
        </p:txBody>
      </p:sp>
      <p:sp>
        <p:nvSpPr>
          <p:cNvPr id="25" name="object 26"/>
          <p:cNvSpPr/>
          <p:nvPr/>
        </p:nvSpPr>
        <p:spPr>
          <a:xfrm>
            <a:off x="14005560" y="2389632"/>
            <a:ext cx="3689604" cy="7493508"/>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1494911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3" name="object 3"/>
          <p:cNvSpPr/>
          <p:nvPr/>
        </p:nvSpPr>
        <p:spPr>
          <a:xfrm>
            <a:off x="1426462" y="9674355"/>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7" y="648106"/>
            <a:ext cx="44437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Course</a:t>
            </a:r>
            <a:r>
              <a:rPr sz="5600" spc="-70" dirty="0">
                <a:solidFill>
                  <a:srgbClr val="095A82"/>
                </a:solidFill>
              </a:rPr>
              <a:t> </a:t>
            </a:r>
            <a:r>
              <a:rPr sz="5600" spc="-20" dirty="0">
                <a:solidFill>
                  <a:srgbClr val="095A82"/>
                </a:solidFill>
              </a:rPr>
              <a:t>Outline</a:t>
            </a:r>
            <a:endParaRPr sz="5600" dirty="0"/>
          </a:p>
        </p:txBody>
      </p:sp>
      <p:sp>
        <p:nvSpPr>
          <p:cNvPr id="6" name="object 6"/>
          <p:cNvSpPr txBox="1"/>
          <p:nvPr/>
        </p:nvSpPr>
        <p:spPr>
          <a:xfrm>
            <a:off x="1864209" y="2549867"/>
            <a:ext cx="3419958" cy="396262"/>
          </a:xfrm>
          <a:prstGeom prst="rect">
            <a:avLst/>
          </a:prstGeom>
        </p:spPr>
        <p:txBody>
          <a:bodyPr vert="horz" wrap="square" lIns="0" tIns="26670" rIns="0" bIns="0" rtlCol="0">
            <a:spAutoFit/>
          </a:bodyPr>
          <a:lstStyle/>
          <a:p>
            <a:pPr marL="25400">
              <a:spcBef>
                <a:spcPts val="210"/>
              </a:spcBef>
            </a:pPr>
            <a:r>
              <a:rPr sz="2400" b="1" spc="-10" dirty="0">
                <a:solidFill>
                  <a:prstClr val="white"/>
                </a:solidFill>
                <a:cs typeface="Calibri"/>
              </a:rPr>
              <a:t>Introduction </a:t>
            </a:r>
            <a:r>
              <a:rPr sz="2400" b="1" dirty="0">
                <a:solidFill>
                  <a:prstClr val="white"/>
                </a:solidFill>
                <a:cs typeface="Calibri"/>
              </a:rPr>
              <a:t>to</a:t>
            </a:r>
            <a:r>
              <a:rPr sz="2400" b="1" spc="-80" dirty="0">
                <a:solidFill>
                  <a:prstClr val="white"/>
                </a:solidFill>
                <a:cs typeface="Calibri"/>
              </a:rPr>
              <a:t> </a:t>
            </a:r>
            <a:r>
              <a:rPr sz="2400" b="1" spc="-10" dirty="0">
                <a:solidFill>
                  <a:prstClr val="white"/>
                </a:solidFill>
                <a:cs typeface="Calibri"/>
              </a:rPr>
              <a:t>Python</a:t>
            </a:r>
            <a:endParaRPr sz="2400" b="1" dirty="0">
              <a:solidFill>
                <a:prstClr val="white"/>
              </a:solidFill>
              <a:cs typeface="Calibri"/>
            </a:endParaRPr>
          </a:p>
        </p:txBody>
      </p:sp>
      <p:sp>
        <p:nvSpPr>
          <p:cNvPr id="7" name="object 7"/>
          <p:cNvSpPr txBox="1"/>
          <p:nvPr/>
        </p:nvSpPr>
        <p:spPr>
          <a:xfrm>
            <a:off x="1843887" y="3598475"/>
            <a:ext cx="3675618" cy="791242"/>
          </a:xfrm>
          <a:prstGeom prst="rect">
            <a:avLst/>
          </a:prstGeom>
        </p:spPr>
        <p:txBody>
          <a:bodyPr vert="horz" wrap="square" lIns="0" tIns="26670" rIns="0" bIns="0" rtlCol="0">
            <a:spAutoFit/>
          </a:bodyPr>
          <a:lstStyle/>
          <a:p>
            <a:pPr marL="25400">
              <a:spcBef>
                <a:spcPts val="210"/>
              </a:spcBef>
            </a:pPr>
            <a:r>
              <a:rPr lang="en-IN" sz="2400" spc="-10" dirty="0">
                <a:solidFill>
                  <a:prstClr val="white"/>
                </a:solidFill>
                <a:cs typeface="Calibri"/>
              </a:rPr>
              <a:t>Basics of Python</a:t>
            </a:r>
            <a:endParaRPr lang="en-IN" sz="2400" dirty="0">
              <a:solidFill>
                <a:prstClr val="white"/>
              </a:solidFill>
              <a:cs typeface="Calibri"/>
            </a:endParaRPr>
          </a:p>
          <a:p>
            <a:pPr marL="25400" algn="r">
              <a:spcBef>
                <a:spcPts val="210"/>
              </a:spcBef>
            </a:pPr>
            <a:endParaRPr sz="2400" dirty="0">
              <a:solidFill>
                <a:prstClr val="black"/>
              </a:solidFill>
              <a:cs typeface="Calibri"/>
            </a:endParaRPr>
          </a:p>
        </p:txBody>
      </p:sp>
      <p:sp>
        <p:nvSpPr>
          <p:cNvPr id="8" name="object 8"/>
          <p:cNvSpPr txBox="1"/>
          <p:nvPr/>
        </p:nvSpPr>
        <p:spPr>
          <a:xfrm>
            <a:off x="1664666" y="4518096"/>
            <a:ext cx="3639820" cy="394980"/>
          </a:xfrm>
          <a:prstGeom prst="rect">
            <a:avLst/>
          </a:prstGeom>
        </p:spPr>
        <p:txBody>
          <a:bodyPr vert="horz" wrap="square" lIns="0" tIns="25400" rIns="0" bIns="0" rtlCol="0">
            <a:spAutoFit/>
          </a:bodyPr>
          <a:lstStyle/>
          <a:p>
            <a:pPr marL="25400" marR="10160" indent="203200">
              <a:spcBef>
                <a:spcPts val="210"/>
              </a:spcBef>
            </a:pPr>
            <a:r>
              <a:rPr lang="en-IN" sz="2400" spc="-10" dirty="0">
                <a:solidFill>
                  <a:prstClr val="white"/>
                </a:solidFill>
                <a:cs typeface="Calibri"/>
              </a:rPr>
              <a:t>Program Flow Control</a:t>
            </a:r>
            <a:endParaRPr sz="2400" spc="-10" dirty="0">
              <a:solidFill>
                <a:prstClr val="white"/>
              </a:solidFill>
              <a:cs typeface="Calibri"/>
            </a:endParaRPr>
          </a:p>
        </p:txBody>
      </p:sp>
      <p:sp>
        <p:nvSpPr>
          <p:cNvPr id="9" name="object 9"/>
          <p:cNvSpPr txBox="1"/>
          <p:nvPr/>
        </p:nvSpPr>
        <p:spPr>
          <a:xfrm>
            <a:off x="1875434" y="5471426"/>
            <a:ext cx="3601720" cy="394980"/>
          </a:xfrm>
          <a:prstGeom prst="rect">
            <a:avLst/>
          </a:prstGeom>
        </p:spPr>
        <p:txBody>
          <a:bodyPr vert="horz" wrap="square" lIns="0" tIns="25400" rIns="0" bIns="0" rtlCol="0">
            <a:spAutoFit/>
          </a:bodyPr>
          <a:lstStyle/>
          <a:p>
            <a:pPr marL="951230" marR="10160" indent="-927100">
              <a:spcBef>
                <a:spcPts val="200"/>
              </a:spcBef>
            </a:pPr>
            <a:r>
              <a:rPr lang="en-IN" sz="2200" dirty="0">
                <a:solidFill>
                  <a:srgbClr val="FFFFFF"/>
                </a:solidFill>
                <a:cs typeface="Calibri"/>
              </a:rPr>
              <a:t>String </a:t>
            </a:r>
            <a:r>
              <a:rPr lang="en-IN" sz="2400" dirty="0">
                <a:solidFill>
                  <a:srgbClr val="FFFFFF"/>
                </a:solidFill>
                <a:cs typeface="Calibri"/>
              </a:rPr>
              <a:t>Manipulation</a:t>
            </a:r>
            <a:endParaRPr sz="2200" dirty="0">
              <a:solidFill>
                <a:prstClr val="black"/>
              </a:solidFill>
              <a:cs typeface="Calibri"/>
            </a:endParaRPr>
          </a:p>
        </p:txBody>
      </p:sp>
      <p:sp>
        <p:nvSpPr>
          <p:cNvPr id="10" name="object 10"/>
          <p:cNvSpPr txBox="1"/>
          <p:nvPr/>
        </p:nvSpPr>
        <p:spPr>
          <a:xfrm>
            <a:off x="1925168" y="6514124"/>
            <a:ext cx="2174240" cy="394980"/>
          </a:xfrm>
          <a:prstGeom prst="rect">
            <a:avLst/>
          </a:prstGeom>
        </p:spPr>
        <p:txBody>
          <a:bodyPr vert="horz" wrap="square" lIns="0" tIns="25400" rIns="0" bIns="0" rtlCol="0">
            <a:spAutoFit/>
          </a:bodyPr>
          <a:lstStyle/>
          <a:p>
            <a:pPr marL="25400">
              <a:spcBef>
                <a:spcPts val="200"/>
              </a:spcBef>
            </a:pPr>
            <a:r>
              <a:rPr lang="en-IN" sz="2200" dirty="0">
                <a:solidFill>
                  <a:srgbClr val="FFFFFF"/>
                </a:solidFill>
                <a:cs typeface="Calibri"/>
              </a:rPr>
              <a:t>List </a:t>
            </a:r>
            <a:r>
              <a:rPr lang="en-IN" sz="2400" dirty="0">
                <a:solidFill>
                  <a:srgbClr val="FFFFFF"/>
                </a:solidFill>
                <a:cs typeface="Calibri"/>
              </a:rPr>
              <a:t>Manipulation</a:t>
            </a:r>
            <a:endParaRPr sz="2200" dirty="0">
              <a:solidFill>
                <a:prstClr val="black"/>
              </a:solidFill>
              <a:cs typeface="Calibri"/>
            </a:endParaRPr>
          </a:p>
        </p:txBody>
      </p:sp>
      <p:sp>
        <p:nvSpPr>
          <p:cNvPr id="11" name="object 11"/>
          <p:cNvSpPr txBox="1"/>
          <p:nvPr/>
        </p:nvSpPr>
        <p:spPr>
          <a:xfrm>
            <a:off x="1904849" y="7457957"/>
            <a:ext cx="3854450" cy="364202"/>
          </a:xfrm>
          <a:prstGeom prst="rect">
            <a:avLst/>
          </a:prstGeom>
        </p:spPr>
        <p:txBody>
          <a:bodyPr vert="horz" wrap="square" lIns="0" tIns="25400" rIns="0" bIns="0" rtlCol="0">
            <a:spAutoFit/>
          </a:bodyPr>
          <a:lstStyle/>
          <a:p>
            <a:pPr marL="1229360" marR="10160" indent="-1205230">
              <a:spcBef>
                <a:spcPts val="200"/>
              </a:spcBef>
            </a:pPr>
            <a:r>
              <a:rPr lang="en-IN" sz="2200" dirty="0" smtClean="0">
                <a:solidFill>
                  <a:srgbClr val="FFFFFF"/>
                </a:solidFill>
                <a:cs typeface="Calibri"/>
              </a:rPr>
              <a:t>Tuple, Set </a:t>
            </a:r>
            <a:r>
              <a:rPr lang="en-IN" sz="2200" dirty="0">
                <a:solidFill>
                  <a:srgbClr val="FFFFFF"/>
                </a:solidFill>
                <a:cs typeface="Calibri"/>
              </a:rPr>
              <a:t>Manipulation</a:t>
            </a:r>
            <a:endParaRPr sz="2200" dirty="0">
              <a:solidFill>
                <a:prstClr val="black"/>
              </a:solidFill>
              <a:cs typeface="Calibri"/>
            </a:endParaRPr>
          </a:p>
        </p:txBody>
      </p:sp>
      <p:sp>
        <p:nvSpPr>
          <p:cNvPr id="12" name="object 12"/>
          <p:cNvSpPr txBox="1"/>
          <p:nvPr/>
        </p:nvSpPr>
        <p:spPr>
          <a:xfrm>
            <a:off x="1925169" y="8464570"/>
            <a:ext cx="3079598" cy="394980"/>
          </a:xfrm>
          <a:prstGeom prst="rect">
            <a:avLst/>
          </a:prstGeom>
        </p:spPr>
        <p:txBody>
          <a:bodyPr vert="horz" wrap="square" lIns="0" tIns="25400" rIns="0" bIns="0" rtlCol="0">
            <a:spAutoFit/>
          </a:bodyPr>
          <a:lstStyle/>
          <a:p>
            <a:pPr marL="25400">
              <a:spcBef>
                <a:spcPts val="200"/>
              </a:spcBef>
            </a:pPr>
            <a:r>
              <a:rPr lang="en-IN" sz="2200" spc="-10" dirty="0">
                <a:solidFill>
                  <a:srgbClr val="FFFFFF"/>
                </a:solidFill>
                <a:cs typeface="Calibri"/>
              </a:rPr>
              <a:t>Dictionaries </a:t>
            </a:r>
            <a:r>
              <a:rPr lang="en-IN" sz="2400" spc="-10" dirty="0">
                <a:solidFill>
                  <a:srgbClr val="FFFFFF"/>
                </a:solidFill>
                <a:cs typeface="Calibri"/>
              </a:rPr>
              <a:t>Manipulation</a:t>
            </a:r>
            <a:endParaRPr sz="2200" dirty="0">
              <a:solidFill>
                <a:prstClr val="black"/>
              </a:solidFill>
              <a:cs typeface="Calibri"/>
            </a:endParaRPr>
          </a:p>
        </p:txBody>
      </p:sp>
      <p:sp>
        <p:nvSpPr>
          <p:cNvPr id="13" name="object 13"/>
          <p:cNvSpPr txBox="1"/>
          <p:nvPr/>
        </p:nvSpPr>
        <p:spPr>
          <a:xfrm>
            <a:off x="12088878" y="2549868"/>
            <a:ext cx="4294124" cy="396262"/>
          </a:xfrm>
          <a:prstGeom prst="rect">
            <a:avLst/>
          </a:prstGeom>
        </p:spPr>
        <p:txBody>
          <a:bodyPr vert="horz" wrap="square" lIns="0" tIns="26670" rIns="0" bIns="0" rtlCol="0">
            <a:spAutoFit/>
          </a:bodyPr>
          <a:lstStyle/>
          <a:p>
            <a:pPr marL="25400">
              <a:spcBef>
                <a:spcPts val="210"/>
              </a:spcBef>
            </a:pPr>
            <a:r>
              <a:rPr lang="en-IN" sz="2400" spc="-5" dirty="0">
                <a:solidFill>
                  <a:srgbClr val="FFFFFF"/>
                </a:solidFill>
                <a:cs typeface="Calibri"/>
              </a:rPr>
              <a:t>Functions, Modules &amp; Packages</a:t>
            </a:r>
            <a:endParaRPr sz="2400" dirty="0">
              <a:solidFill>
                <a:prstClr val="black"/>
              </a:solidFill>
              <a:cs typeface="Calibri"/>
            </a:endParaRPr>
          </a:p>
        </p:txBody>
      </p:sp>
      <p:sp>
        <p:nvSpPr>
          <p:cNvPr id="15" name="object 15"/>
          <p:cNvSpPr txBox="1"/>
          <p:nvPr/>
        </p:nvSpPr>
        <p:spPr>
          <a:xfrm>
            <a:off x="12132819" y="4579640"/>
            <a:ext cx="4237734" cy="394980"/>
          </a:xfrm>
          <a:prstGeom prst="rect">
            <a:avLst/>
          </a:prstGeom>
        </p:spPr>
        <p:txBody>
          <a:bodyPr vert="horz" wrap="square" lIns="0" tIns="25400" rIns="0" bIns="0" rtlCol="0">
            <a:spAutoFit/>
          </a:bodyPr>
          <a:lstStyle/>
          <a:p>
            <a:pPr marL="25400">
              <a:spcBef>
                <a:spcPts val="200"/>
              </a:spcBef>
            </a:pPr>
            <a:r>
              <a:rPr lang="en-IN" sz="2200" spc="-10" dirty="0">
                <a:solidFill>
                  <a:srgbClr val="FFFFFF"/>
                </a:solidFill>
                <a:cs typeface="Calibri"/>
              </a:rPr>
              <a:t>File </a:t>
            </a:r>
            <a:r>
              <a:rPr lang="en-IN" sz="2400" spc="-10" dirty="0">
                <a:solidFill>
                  <a:srgbClr val="FFFFFF"/>
                </a:solidFill>
                <a:cs typeface="Calibri"/>
              </a:rPr>
              <a:t>Handling</a:t>
            </a:r>
            <a:endParaRPr sz="2200" dirty="0">
              <a:solidFill>
                <a:prstClr val="black"/>
              </a:solidFill>
              <a:cs typeface="Calibri"/>
            </a:endParaRPr>
          </a:p>
        </p:txBody>
      </p:sp>
      <p:sp>
        <p:nvSpPr>
          <p:cNvPr id="17" name="object 17"/>
          <p:cNvSpPr txBox="1"/>
          <p:nvPr/>
        </p:nvSpPr>
        <p:spPr>
          <a:xfrm>
            <a:off x="12088876" y="6553444"/>
            <a:ext cx="4522724" cy="789960"/>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Database</a:t>
            </a:r>
            <a:endParaRPr lang="en-IN" sz="2200" dirty="0">
              <a:solidFill>
                <a:prstClr val="black"/>
              </a:solidFill>
              <a:cs typeface="Calibri"/>
            </a:endParaRPr>
          </a:p>
          <a:p>
            <a:pPr marL="25400">
              <a:spcBef>
                <a:spcPts val="200"/>
              </a:spcBef>
            </a:pPr>
            <a:endParaRPr lang="en-IN" sz="2400" dirty="0">
              <a:solidFill>
                <a:prstClr val="black"/>
              </a:solidFill>
              <a:cs typeface="Calibri"/>
            </a:endParaRPr>
          </a:p>
        </p:txBody>
      </p:sp>
      <p:sp>
        <p:nvSpPr>
          <p:cNvPr id="18" name="object 18"/>
          <p:cNvSpPr txBox="1"/>
          <p:nvPr/>
        </p:nvSpPr>
        <p:spPr>
          <a:xfrm>
            <a:off x="12088877" y="7512294"/>
            <a:ext cx="4269486" cy="759182"/>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Networking &amp; Multithreading </a:t>
            </a:r>
            <a:endParaRPr lang="en-IN" sz="2400" dirty="0">
              <a:solidFill>
                <a:prstClr val="black"/>
              </a:solidFill>
              <a:cs typeface="Calibri"/>
            </a:endParaRPr>
          </a:p>
          <a:p>
            <a:pPr marL="25400">
              <a:spcBef>
                <a:spcPts val="200"/>
              </a:spcBef>
            </a:pPr>
            <a:endParaRPr sz="2200" dirty="0">
              <a:solidFill>
                <a:prstClr val="black"/>
              </a:solidFill>
              <a:cs typeface="Calibri"/>
            </a:endParaRPr>
          </a:p>
        </p:txBody>
      </p:sp>
      <p:sp>
        <p:nvSpPr>
          <p:cNvPr id="21" name="object 7"/>
          <p:cNvSpPr/>
          <p:nvPr/>
        </p:nvSpPr>
        <p:spPr>
          <a:xfrm>
            <a:off x="1057654" y="9451854"/>
            <a:ext cx="2276856" cy="83514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2" name="object 2"/>
          <p:cNvSpPr/>
          <p:nvPr/>
        </p:nvSpPr>
        <p:spPr>
          <a:xfrm>
            <a:off x="934210" y="1688595"/>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object 8"/>
          <p:cNvSpPr txBox="1"/>
          <p:nvPr/>
        </p:nvSpPr>
        <p:spPr>
          <a:xfrm>
            <a:off x="12088877" y="3546624"/>
            <a:ext cx="4340858" cy="733534"/>
          </a:xfrm>
          <a:prstGeom prst="rect">
            <a:avLst/>
          </a:prstGeom>
        </p:spPr>
        <p:txBody>
          <a:bodyPr vert="horz" wrap="square" lIns="0" tIns="12700" rIns="0" bIns="0" rtlCol="0">
            <a:spAutoFit/>
          </a:bodyPr>
          <a:lstStyle/>
          <a:p>
            <a:pPr marL="12700" marR="5080" indent="101600">
              <a:spcBef>
                <a:spcPts val="100"/>
              </a:spcBef>
            </a:pPr>
            <a:r>
              <a:rPr lang="en-IN" sz="2400" spc="-6" dirty="0">
                <a:solidFill>
                  <a:srgbClr val="FFFFFF"/>
                </a:solidFill>
                <a:cs typeface="Calibri"/>
              </a:rPr>
              <a:t>OOPs &amp; </a:t>
            </a:r>
            <a:r>
              <a:rPr lang="en-IN" sz="2400" spc="-10" dirty="0">
                <a:solidFill>
                  <a:srgbClr val="FFFFFF"/>
                </a:solidFill>
                <a:cs typeface="Calibri"/>
              </a:rPr>
              <a:t>Exception Handling</a:t>
            </a:r>
            <a:endParaRPr lang="en-IN" sz="2400" dirty="0">
              <a:solidFill>
                <a:prstClr val="black"/>
              </a:solidFill>
              <a:cs typeface="Calibri"/>
            </a:endParaRPr>
          </a:p>
          <a:p>
            <a:pPr marL="12700" marR="5080" indent="101600">
              <a:spcBef>
                <a:spcPts val="100"/>
              </a:spcBef>
            </a:pPr>
            <a:r>
              <a:rPr lang="en-IN" sz="2200" spc="-6" dirty="0">
                <a:solidFill>
                  <a:srgbClr val="FFFFFF"/>
                </a:solidFill>
                <a:cs typeface="Calibri"/>
              </a:rPr>
              <a:t> </a:t>
            </a:r>
            <a:endParaRPr sz="2200" dirty="0">
              <a:solidFill>
                <a:prstClr val="black"/>
              </a:solidFill>
              <a:cs typeface="Calibri"/>
            </a:endParaRPr>
          </a:p>
        </p:txBody>
      </p:sp>
      <p:sp>
        <p:nvSpPr>
          <p:cNvPr id="24" name="object 17"/>
          <p:cNvSpPr txBox="1"/>
          <p:nvPr/>
        </p:nvSpPr>
        <p:spPr>
          <a:xfrm>
            <a:off x="12051204" y="5543377"/>
            <a:ext cx="4522724" cy="394980"/>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Numpy, Pandas, Matplotlib, SciPy</a:t>
            </a:r>
            <a:endParaRPr lang="en-IN" sz="2400" dirty="0">
              <a:solidFill>
                <a:prstClr val="black"/>
              </a:solidFill>
              <a:cs typeface="Calibri"/>
            </a:endParaRPr>
          </a:p>
        </p:txBody>
      </p:sp>
      <p:sp>
        <p:nvSpPr>
          <p:cNvPr id="25" name="object 18"/>
          <p:cNvSpPr txBox="1"/>
          <p:nvPr/>
        </p:nvSpPr>
        <p:spPr>
          <a:xfrm>
            <a:off x="12139201" y="8487572"/>
            <a:ext cx="4269486" cy="759182"/>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Web Python</a:t>
            </a:r>
            <a:endParaRPr lang="en-IN" sz="2200" dirty="0">
              <a:solidFill>
                <a:prstClr val="black"/>
              </a:solidFill>
              <a:cs typeface="Calibri"/>
            </a:endParaRPr>
          </a:p>
          <a:p>
            <a:pPr marL="25400">
              <a:spcBef>
                <a:spcPts val="200"/>
              </a:spcBef>
            </a:pPr>
            <a:endParaRPr sz="2200" dirty="0">
              <a:solidFill>
                <a:prstClr val="black"/>
              </a:solidFill>
              <a:cs typeface="Calibri"/>
            </a:endParaRPr>
          </a:p>
        </p:txBody>
      </p:sp>
      <p:sp>
        <p:nvSpPr>
          <p:cNvPr id="40" name="object 2"/>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42" name="object 4"/>
          <p:cNvSpPr/>
          <p:nvPr/>
        </p:nvSpPr>
        <p:spPr>
          <a:xfrm>
            <a:off x="906323" y="1627357"/>
            <a:ext cx="16422622" cy="861974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43" name="object 5"/>
          <p:cNvSpPr txBox="1">
            <a:spLocks/>
          </p:cNvSpPr>
          <p:nvPr/>
        </p:nvSpPr>
        <p:spPr>
          <a:xfrm>
            <a:off x="942035" y="648106"/>
            <a:ext cx="4443730" cy="886140"/>
          </a:xfrm>
          <a:prstGeom prst="rect">
            <a:avLst/>
          </a:prstGeom>
        </p:spPr>
        <p:txBody>
          <a:bodyPr vert="horz" wrap="square" lIns="0" tIns="24130" rIns="0" bIns="0" rtlCol="0">
            <a:spAutoFit/>
          </a:bodyPr>
          <a:lstStyle>
            <a:lvl1pPr>
              <a:defRPr sz="7200" b="1" i="0">
                <a:solidFill>
                  <a:srgbClr val="5F5F5F"/>
                </a:solidFill>
                <a:latin typeface="Calibri"/>
                <a:ea typeface="+mj-ea"/>
                <a:cs typeface="Calibri"/>
              </a:defRPr>
            </a:lvl1pPr>
          </a:lstStyle>
          <a:p>
            <a:pPr marL="25400">
              <a:spcBef>
                <a:spcPts val="190"/>
              </a:spcBef>
            </a:pPr>
            <a:r>
              <a:rPr lang="en-IN" sz="5600" kern="0" spc="-10" smtClean="0">
                <a:solidFill>
                  <a:srgbClr val="095A82"/>
                </a:solidFill>
              </a:rPr>
              <a:t>Course</a:t>
            </a:r>
            <a:r>
              <a:rPr lang="en-IN" sz="5600" kern="0" spc="-70" smtClean="0">
                <a:solidFill>
                  <a:srgbClr val="095A82"/>
                </a:solidFill>
              </a:rPr>
              <a:t> </a:t>
            </a:r>
            <a:r>
              <a:rPr lang="en-IN" sz="5600" kern="0" spc="-20" smtClean="0">
                <a:solidFill>
                  <a:srgbClr val="095A82"/>
                </a:solidFill>
              </a:rPr>
              <a:t>Outline</a:t>
            </a:r>
            <a:endParaRPr lang="en-IN" sz="5600" kern="0"/>
          </a:p>
        </p:txBody>
      </p:sp>
      <p:sp>
        <p:nvSpPr>
          <p:cNvPr id="44" name="object 6"/>
          <p:cNvSpPr txBox="1"/>
          <p:nvPr/>
        </p:nvSpPr>
        <p:spPr>
          <a:xfrm>
            <a:off x="2519173" y="2592324"/>
            <a:ext cx="2706370" cy="365485"/>
          </a:xfrm>
          <a:prstGeom prst="rect">
            <a:avLst/>
          </a:prstGeom>
        </p:spPr>
        <p:txBody>
          <a:bodyPr vert="horz" wrap="square" lIns="0" tIns="26670" rIns="0" bIns="0" rtlCol="0">
            <a:spAutoFit/>
          </a:bodyPr>
          <a:lstStyle/>
          <a:p>
            <a:pPr marL="25400">
              <a:spcBef>
                <a:spcPts val="210"/>
              </a:spcBef>
            </a:pPr>
            <a:r>
              <a:rPr sz="2200" b="1" spc="-10" dirty="0">
                <a:solidFill>
                  <a:srgbClr val="FFFFFF"/>
                </a:solidFill>
                <a:cs typeface="Calibri"/>
              </a:rPr>
              <a:t>Introduction </a:t>
            </a:r>
            <a:r>
              <a:rPr sz="2200" b="1" dirty="0">
                <a:solidFill>
                  <a:srgbClr val="FFFFFF"/>
                </a:solidFill>
                <a:cs typeface="Calibri"/>
              </a:rPr>
              <a:t>to</a:t>
            </a:r>
            <a:r>
              <a:rPr sz="2200" b="1" spc="-80" dirty="0">
                <a:solidFill>
                  <a:srgbClr val="FFFFFF"/>
                </a:solidFill>
                <a:cs typeface="Calibri"/>
              </a:rPr>
              <a:t> </a:t>
            </a:r>
            <a:r>
              <a:rPr sz="2200" b="1" spc="-10" dirty="0">
                <a:solidFill>
                  <a:srgbClr val="FFFFFF"/>
                </a:solidFill>
                <a:cs typeface="Calibri"/>
              </a:rPr>
              <a:t>Python</a:t>
            </a:r>
            <a:endParaRPr sz="2200">
              <a:solidFill>
                <a:prstClr val="black"/>
              </a:solidFill>
              <a:cs typeface="Calibri"/>
            </a:endParaRPr>
          </a:p>
        </p:txBody>
      </p:sp>
      <p:sp>
        <p:nvSpPr>
          <p:cNvPr id="45" name="object 7"/>
          <p:cNvSpPr txBox="1"/>
          <p:nvPr/>
        </p:nvSpPr>
        <p:spPr>
          <a:xfrm>
            <a:off x="2101494" y="3593846"/>
            <a:ext cx="3538220" cy="365485"/>
          </a:xfrm>
          <a:prstGeom prst="rect">
            <a:avLst/>
          </a:prstGeom>
        </p:spPr>
        <p:txBody>
          <a:bodyPr vert="horz" wrap="square" lIns="0" tIns="26670" rIns="0" bIns="0" rtlCol="0">
            <a:spAutoFit/>
          </a:bodyPr>
          <a:lstStyle/>
          <a:p>
            <a:pPr marL="25400">
              <a:spcBef>
                <a:spcPts val="210"/>
              </a:spcBef>
            </a:pPr>
            <a:r>
              <a:rPr sz="2200" spc="-10" dirty="0">
                <a:solidFill>
                  <a:srgbClr val="FFFFFF"/>
                </a:solidFill>
                <a:cs typeface="Calibri"/>
              </a:rPr>
              <a:t>Sequences </a:t>
            </a:r>
            <a:r>
              <a:rPr sz="2200" dirty="0">
                <a:solidFill>
                  <a:srgbClr val="FFFFFF"/>
                </a:solidFill>
                <a:cs typeface="Calibri"/>
              </a:rPr>
              <a:t>and </a:t>
            </a:r>
            <a:r>
              <a:rPr sz="2200" spc="-10" dirty="0">
                <a:solidFill>
                  <a:srgbClr val="FFFFFF"/>
                </a:solidFill>
                <a:cs typeface="Calibri"/>
              </a:rPr>
              <a:t>File</a:t>
            </a:r>
            <a:r>
              <a:rPr sz="2200" spc="-110" dirty="0">
                <a:solidFill>
                  <a:srgbClr val="FFFFFF"/>
                </a:solidFill>
                <a:cs typeface="Calibri"/>
              </a:rPr>
              <a:t> </a:t>
            </a:r>
            <a:r>
              <a:rPr sz="2200" spc="-10" dirty="0">
                <a:solidFill>
                  <a:srgbClr val="FFFFFF"/>
                </a:solidFill>
                <a:cs typeface="Calibri"/>
              </a:rPr>
              <a:t>Operations</a:t>
            </a:r>
            <a:endParaRPr sz="2200">
              <a:solidFill>
                <a:prstClr val="black"/>
              </a:solidFill>
              <a:cs typeface="Calibri"/>
            </a:endParaRPr>
          </a:p>
        </p:txBody>
      </p:sp>
      <p:sp>
        <p:nvSpPr>
          <p:cNvPr id="46" name="object 8"/>
          <p:cNvSpPr txBox="1"/>
          <p:nvPr/>
        </p:nvSpPr>
        <p:spPr>
          <a:xfrm>
            <a:off x="2046630" y="4369309"/>
            <a:ext cx="3639820" cy="702756"/>
          </a:xfrm>
          <a:prstGeom prst="rect">
            <a:avLst/>
          </a:prstGeom>
        </p:spPr>
        <p:txBody>
          <a:bodyPr vert="horz" wrap="square" lIns="0" tIns="25400" rIns="0" bIns="0" rtlCol="0">
            <a:spAutoFit/>
          </a:bodyPr>
          <a:lstStyle/>
          <a:p>
            <a:pPr marL="25400" marR="10160" indent="203200">
              <a:spcBef>
                <a:spcPts val="200"/>
              </a:spcBef>
            </a:pPr>
            <a:r>
              <a:rPr sz="2200" dirty="0">
                <a:solidFill>
                  <a:srgbClr val="FFFFFF"/>
                </a:solidFill>
                <a:cs typeface="Calibri"/>
              </a:rPr>
              <a:t>Deep </a:t>
            </a:r>
            <a:r>
              <a:rPr sz="2200" spc="-10" dirty="0">
                <a:solidFill>
                  <a:srgbClr val="FFFFFF"/>
                </a:solidFill>
                <a:cs typeface="Calibri"/>
              </a:rPr>
              <a:t>Dive-Functions, OOPS,  </a:t>
            </a:r>
            <a:r>
              <a:rPr sz="2200" dirty="0">
                <a:solidFill>
                  <a:srgbClr val="FFFFFF"/>
                </a:solidFill>
                <a:cs typeface="Calibri"/>
              </a:rPr>
              <a:t>Modules, </a:t>
            </a:r>
            <a:r>
              <a:rPr sz="2200" spc="-10" dirty="0">
                <a:solidFill>
                  <a:srgbClr val="FFFFFF"/>
                </a:solidFill>
                <a:cs typeface="Calibri"/>
              </a:rPr>
              <a:t>Errors </a:t>
            </a:r>
            <a:r>
              <a:rPr sz="2200" dirty="0">
                <a:solidFill>
                  <a:srgbClr val="FFFFFF"/>
                </a:solidFill>
                <a:cs typeface="Calibri"/>
              </a:rPr>
              <a:t>and</a:t>
            </a:r>
            <a:r>
              <a:rPr sz="2200" spc="-228" dirty="0">
                <a:solidFill>
                  <a:srgbClr val="FFFFFF"/>
                </a:solidFill>
                <a:cs typeface="Calibri"/>
              </a:rPr>
              <a:t> </a:t>
            </a:r>
            <a:r>
              <a:rPr sz="2200" dirty="0">
                <a:solidFill>
                  <a:srgbClr val="FFFFFF"/>
                </a:solidFill>
                <a:cs typeface="Calibri"/>
              </a:rPr>
              <a:t>Exceptions</a:t>
            </a:r>
            <a:endParaRPr sz="2200" dirty="0">
              <a:solidFill>
                <a:prstClr val="black"/>
              </a:solidFill>
              <a:cs typeface="Calibri"/>
            </a:endParaRPr>
          </a:p>
        </p:txBody>
      </p:sp>
      <p:sp>
        <p:nvSpPr>
          <p:cNvPr id="47" name="object 9"/>
          <p:cNvSpPr txBox="1"/>
          <p:nvPr/>
        </p:nvSpPr>
        <p:spPr>
          <a:xfrm>
            <a:off x="2071014" y="5370830"/>
            <a:ext cx="3601720" cy="702756"/>
          </a:xfrm>
          <a:prstGeom prst="rect">
            <a:avLst/>
          </a:prstGeom>
        </p:spPr>
        <p:txBody>
          <a:bodyPr vert="horz" wrap="square" lIns="0" tIns="25400" rIns="0" bIns="0" rtlCol="0">
            <a:spAutoFit/>
          </a:bodyPr>
          <a:lstStyle/>
          <a:p>
            <a:pPr marL="951230" marR="10160" indent="-927100">
              <a:spcBef>
                <a:spcPts val="200"/>
              </a:spcBef>
            </a:pPr>
            <a:r>
              <a:rPr sz="2200" dirty="0">
                <a:solidFill>
                  <a:srgbClr val="FFFFFF"/>
                </a:solidFill>
                <a:cs typeface="Calibri"/>
              </a:rPr>
              <a:t>Introduction to Numpy,</a:t>
            </a:r>
            <a:r>
              <a:rPr sz="2200" spc="-300" dirty="0">
                <a:solidFill>
                  <a:srgbClr val="FFFFFF"/>
                </a:solidFill>
                <a:cs typeface="Calibri"/>
              </a:rPr>
              <a:t> </a:t>
            </a:r>
            <a:r>
              <a:rPr sz="2200" dirty="0">
                <a:solidFill>
                  <a:srgbClr val="FFFFFF"/>
                </a:solidFill>
                <a:cs typeface="Calibri"/>
              </a:rPr>
              <a:t>Pandas  and</a:t>
            </a:r>
            <a:r>
              <a:rPr sz="2200" spc="-50" dirty="0">
                <a:solidFill>
                  <a:srgbClr val="FFFFFF"/>
                </a:solidFill>
                <a:cs typeface="Calibri"/>
              </a:rPr>
              <a:t> </a:t>
            </a:r>
            <a:r>
              <a:rPr sz="2200" dirty="0">
                <a:solidFill>
                  <a:srgbClr val="FFFFFF"/>
                </a:solidFill>
                <a:cs typeface="Calibri"/>
              </a:rPr>
              <a:t>Matplotlib</a:t>
            </a:r>
            <a:endParaRPr sz="2200">
              <a:solidFill>
                <a:prstClr val="black"/>
              </a:solidFill>
              <a:cs typeface="Calibri"/>
            </a:endParaRPr>
          </a:p>
        </p:txBody>
      </p:sp>
      <p:sp>
        <p:nvSpPr>
          <p:cNvPr id="48" name="object 10"/>
          <p:cNvSpPr txBox="1"/>
          <p:nvPr/>
        </p:nvSpPr>
        <p:spPr>
          <a:xfrm>
            <a:off x="2784348" y="6555741"/>
            <a:ext cx="2174240" cy="364202"/>
          </a:xfrm>
          <a:prstGeom prst="rect">
            <a:avLst/>
          </a:prstGeom>
        </p:spPr>
        <p:txBody>
          <a:bodyPr vert="horz" wrap="square" lIns="0" tIns="25400" rIns="0" bIns="0" rtlCol="0">
            <a:spAutoFit/>
          </a:bodyPr>
          <a:lstStyle/>
          <a:p>
            <a:pPr marL="25400">
              <a:spcBef>
                <a:spcPts val="200"/>
              </a:spcBef>
            </a:pPr>
            <a:r>
              <a:rPr sz="2200" dirty="0">
                <a:solidFill>
                  <a:srgbClr val="FFFFFF"/>
                </a:solidFill>
                <a:cs typeface="Calibri"/>
              </a:rPr>
              <a:t>Data</a:t>
            </a:r>
            <a:r>
              <a:rPr sz="2200" spc="-100" dirty="0">
                <a:solidFill>
                  <a:srgbClr val="FFFFFF"/>
                </a:solidFill>
                <a:cs typeface="Calibri"/>
              </a:rPr>
              <a:t> </a:t>
            </a:r>
            <a:r>
              <a:rPr sz="2200" spc="-10" dirty="0">
                <a:solidFill>
                  <a:srgbClr val="FFFFFF"/>
                </a:solidFill>
                <a:cs typeface="Calibri"/>
              </a:rPr>
              <a:t>Manipulation</a:t>
            </a:r>
            <a:endParaRPr sz="2200">
              <a:solidFill>
                <a:prstClr val="black"/>
              </a:solidFill>
              <a:cs typeface="Calibri"/>
            </a:endParaRPr>
          </a:p>
        </p:txBody>
      </p:sp>
      <p:sp>
        <p:nvSpPr>
          <p:cNvPr id="49" name="object 11"/>
          <p:cNvSpPr txBox="1"/>
          <p:nvPr/>
        </p:nvSpPr>
        <p:spPr>
          <a:xfrm>
            <a:off x="1946047" y="7331202"/>
            <a:ext cx="3854450" cy="702756"/>
          </a:xfrm>
          <a:prstGeom prst="rect">
            <a:avLst/>
          </a:prstGeom>
        </p:spPr>
        <p:txBody>
          <a:bodyPr vert="horz" wrap="square" lIns="0" tIns="25400" rIns="0" bIns="0" rtlCol="0">
            <a:spAutoFit/>
          </a:bodyPr>
          <a:lstStyle/>
          <a:p>
            <a:pPr marL="1229360" marR="10160" indent="-1205230">
              <a:spcBef>
                <a:spcPts val="200"/>
              </a:spcBef>
            </a:pPr>
            <a:r>
              <a:rPr sz="2200" dirty="0">
                <a:solidFill>
                  <a:srgbClr val="FFFFFF"/>
                </a:solidFill>
                <a:cs typeface="Calibri"/>
              </a:rPr>
              <a:t>Introduction to Machine</a:t>
            </a:r>
            <a:r>
              <a:rPr sz="2200" spc="-340" dirty="0">
                <a:solidFill>
                  <a:srgbClr val="FFFFFF"/>
                </a:solidFill>
                <a:cs typeface="Calibri"/>
              </a:rPr>
              <a:t> </a:t>
            </a:r>
            <a:r>
              <a:rPr sz="2200" dirty="0">
                <a:solidFill>
                  <a:srgbClr val="FFFFFF"/>
                </a:solidFill>
                <a:cs typeface="Calibri"/>
              </a:rPr>
              <a:t>Learning  with</a:t>
            </a:r>
            <a:r>
              <a:rPr sz="2200" spc="-60" dirty="0">
                <a:solidFill>
                  <a:srgbClr val="FFFFFF"/>
                </a:solidFill>
                <a:cs typeface="Calibri"/>
              </a:rPr>
              <a:t> </a:t>
            </a:r>
            <a:r>
              <a:rPr sz="2200" dirty="0">
                <a:solidFill>
                  <a:srgbClr val="FFFFFF"/>
                </a:solidFill>
                <a:cs typeface="Calibri"/>
              </a:rPr>
              <a:t>Python</a:t>
            </a:r>
            <a:endParaRPr sz="2200">
              <a:solidFill>
                <a:prstClr val="black"/>
              </a:solidFill>
              <a:cs typeface="Calibri"/>
            </a:endParaRPr>
          </a:p>
        </p:txBody>
      </p:sp>
      <p:sp>
        <p:nvSpPr>
          <p:cNvPr id="50" name="object 12"/>
          <p:cNvSpPr txBox="1"/>
          <p:nvPr/>
        </p:nvSpPr>
        <p:spPr>
          <a:xfrm>
            <a:off x="2564892" y="8557158"/>
            <a:ext cx="2616200" cy="364202"/>
          </a:xfrm>
          <a:prstGeom prst="rect">
            <a:avLst/>
          </a:prstGeom>
        </p:spPr>
        <p:txBody>
          <a:bodyPr vert="horz" wrap="square" lIns="0" tIns="25400" rIns="0" bIns="0" rtlCol="0">
            <a:spAutoFit/>
          </a:bodyPr>
          <a:lstStyle/>
          <a:p>
            <a:pPr marL="25400">
              <a:spcBef>
                <a:spcPts val="200"/>
              </a:spcBef>
            </a:pPr>
            <a:r>
              <a:rPr sz="2200" spc="-10" dirty="0">
                <a:solidFill>
                  <a:srgbClr val="FFFFFF"/>
                </a:solidFill>
                <a:cs typeface="Calibri"/>
              </a:rPr>
              <a:t>Supervised </a:t>
            </a:r>
            <a:r>
              <a:rPr sz="2200" dirty="0">
                <a:solidFill>
                  <a:srgbClr val="FFFFFF"/>
                </a:solidFill>
                <a:cs typeface="Calibri"/>
              </a:rPr>
              <a:t>Learning -</a:t>
            </a:r>
            <a:r>
              <a:rPr sz="2200" spc="-150" dirty="0">
                <a:solidFill>
                  <a:srgbClr val="FFFFFF"/>
                </a:solidFill>
                <a:cs typeface="Calibri"/>
              </a:rPr>
              <a:t> </a:t>
            </a:r>
            <a:r>
              <a:rPr sz="2200" dirty="0">
                <a:solidFill>
                  <a:srgbClr val="FFFFFF"/>
                </a:solidFill>
                <a:cs typeface="Calibri"/>
              </a:rPr>
              <a:t>I</a:t>
            </a:r>
            <a:endParaRPr sz="2200">
              <a:solidFill>
                <a:prstClr val="black"/>
              </a:solidFill>
              <a:cs typeface="Calibri"/>
            </a:endParaRPr>
          </a:p>
        </p:txBody>
      </p:sp>
      <p:sp>
        <p:nvSpPr>
          <p:cNvPr id="51" name="object 13"/>
          <p:cNvSpPr txBox="1"/>
          <p:nvPr/>
        </p:nvSpPr>
        <p:spPr>
          <a:xfrm>
            <a:off x="12835891" y="2592324"/>
            <a:ext cx="2960370" cy="365485"/>
          </a:xfrm>
          <a:prstGeom prst="rect">
            <a:avLst/>
          </a:prstGeom>
        </p:spPr>
        <p:txBody>
          <a:bodyPr vert="horz" wrap="square" lIns="0" tIns="26670" rIns="0" bIns="0" rtlCol="0">
            <a:spAutoFit/>
          </a:bodyPr>
          <a:lstStyle/>
          <a:p>
            <a:pPr marL="25400">
              <a:spcBef>
                <a:spcPts val="210"/>
              </a:spcBef>
            </a:pPr>
            <a:r>
              <a:rPr sz="2200" spc="-10" dirty="0">
                <a:solidFill>
                  <a:srgbClr val="FFFFFF"/>
                </a:solidFill>
                <a:cs typeface="Calibri"/>
              </a:rPr>
              <a:t>Dimensionality</a:t>
            </a:r>
            <a:r>
              <a:rPr sz="2200" spc="-110" dirty="0">
                <a:solidFill>
                  <a:srgbClr val="FFFFFF"/>
                </a:solidFill>
                <a:cs typeface="Calibri"/>
              </a:rPr>
              <a:t> </a:t>
            </a:r>
            <a:r>
              <a:rPr sz="2200" dirty="0">
                <a:solidFill>
                  <a:srgbClr val="FFFFFF"/>
                </a:solidFill>
                <a:cs typeface="Calibri"/>
              </a:rPr>
              <a:t>Reduction</a:t>
            </a:r>
            <a:endParaRPr sz="2200">
              <a:solidFill>
                <a:prstClr val="black"/>
              </a:solidFill>
              <a:cs typeface="Calibri"/>
            </a:endParaRPr>
          </a:p>
        </p:txBody>
      </p:sp>
      <p:sp>
        <p:nvSpPr>
          <p:cNvPr id="52" name="object 14"/>
          <p:cNvSpPr txBox="1"/>
          <p:nvPr/>
        </p:nvSpPr>
        <p:spPr>
          <a:xfrm>
            <a:off x="12973050" y="3593846"/>
            <a:ext cx="2684780" cy="365485"/>
          </a:xfrm>
          <a:prstGeom prst="rect">
            <a:avLst/>
          </a:prstGeom>
        </p:spPr>
        <p:txBody>
          <a:bodyPr vert="horz" wrap="square" lIns="0" tIns="26670" rIns="0" bIns="0" rtlCol="0">
            <a:spAutoFit/>
          </a:bodyPr>
          <a:lstStyle/>
          <a:p>
            <a:pPr marL="25400">
              <a:spcBef>
                <a:spcPts val="210"/>
              </a:spcBef>
            </a:pPr>
            <a:r>
              <a:rPr sz="2200" spc="-10" dirty="0">
                <a:solidFill>
                  <a:srgbClr val="FFFFFF"/>
                </a:solidFill>
                <a:cs typeface="Calibri"/>
              </a:rPr>
              <a:t>Supervised </a:t>
            </a:r>
            <a:r>
              <a:rPr sz="2200" dirty="0">
                <a:solidFill>
                  <a:srgbClr val="FFFFFF"/>
                </a:solidFill>
                <a:cs typeface="Calibri"/>
              </a:rPr>
              <a:t>Learning -</a:t>
            </a:r>
            <a:r>
              <a:rPr sz="2200" spc="-160" dirty="0">
                <a:solidFill>
                  <a:srgbClr val="FFFFFF"/>
                </a:solidFill>
                <a:cs typeface="Calibri"/>
              </a:rPr>
              <a:t> </a:t>
            </a:r>
            <a:r>
              <a:rPr sz="2200" spc="-10" dirty="0">
                <a:solidFill>
                  <a:srgbClr val="FFFFFF"/>
                </a:solidFill>
                <a:cs typeface="Calibri"/>
              </a:rPr>
              <a:t>II</a:t>
            </a:r>
            <a:endParaRPr sz="2200">
              <a:solidFill>
                <a:prstClr val="black"/>
              </a:solidFill>
              <a:cs typeface="Calibri"/>
            </a:endParaRPr>
          </a:p>
        </p:txBody>
      </p:sp>
      <p:sp>
        <p:nvSpPr>
          <p:cNvPr id="53" name="object 15"/>
          <p:cNvSpPr txBox="1"/>
          <p:nvPr/>
        </p:nvSpPr>
        <p:spPr>
          <a:xfrm>
            <a:off x="12997432" y="4594861"/>
            <a:ext cx="2641600" cy="364202"/>
          </a:xfrm>
          <a:prstGeom prst="rect">
            <a:avLst/>
          </a:prstGeom>
        </p:spPr>
        <p:txBody>
          <a:bodyPr vert="horz" wrap="square" lIns="0" tIns="25400" rIns="0" bIns="0" rtlCol="0">
            <a:spAutoFit/>
          </a:bodyPr>
          <a:lstStyle/>
          <a:p>
            <a:pPr marL="25400">
              <a:spcBef>
                <a:spcPts val="200"/>
              </a:spcBef>
            </a:pPr>
            <a:r>
              <a:rPr sz="2200" spc="-10" dirty="0">
                <a:solidFill>
                  <a:srgbClr val="FFFFFF"/>
                </a:solidFill>
                <a:cs typeface="Calibri"/>
              </a:rPr>
              <a:t>Unsupervised</a:t>
            </a:r>
            <a:r>
              <a:rPr sz="2200" spc="-120" dirty="0">
                <a:solidFill>
                  <a:srgbClr val="FFFFFF"/>
                </a:solidFill>
                <a:cs typeface="Calibri"/>
              </a:rPr>
              <a:t> </a:t>
            </a:r>
            <a:r>
              <a:rPr sz="2200" dirty="0">
                <a:solidFill>
                  <a:srgbClr val="FFFFFF"/>
                </a:solidFill>
                <a:cs typeface="Calibri"/>
              </a:rPr>
              <a:t>Learning</a:t>
            </a:r>
            <a:endParaRPr sz="2200">
              <a:solidFill>
                <a:prstClr val="black"/>
              </a:solidFill>
              <a:cs typeface="Calibri"/>
            </a:endParaRPr>
          </a:p>
        </p:txBody>
      </p:sp>
      <p:sp>
        <p:nvSpPr>
          <p:cNvPr id="54" name="object 16"/>
          <p:cNvSpPr txBox="1"/>
          <p:nvPr/>
        </p:nvSpPr>
        <p:spPr>
          <a:xfrm>
            <a:off x="12640818" y="5370831"/>
            <a:ext cx="3355340" cy="702756"/>
          </a:xfrm>
          <a:prstGeom prst="rect">
            <a:avLst/>
          </a:prstGeom>
        </p:spPr>
        <p:txBody>
          <a:bodyPr vert="horz" wrap="square" lIns="0" tIns="25400" rIns="0" bIns="0" rtlCol="0">
            <a:spAutoFit/>
          </a:bodyPr>
          <a:lstStyle/>
          <a:p>
            <a:pPr marL="161290" marR="10160" indent="-137160">
              <a:spcBef>
                <a:spcPts val="200"/>
              </a:spcBef>
            </a:pPr>
            <a:r>
              <a:rPr sz="2200" spc="-10" dirty="0">
                <a:solidFill>
                  <a:srgbClr val="FFFFFF"/>
                </a:solidFill>
                <a:cs typeface="Calibri"/>
              </a:rPr>
              <a:t>Association Rules </a:t>
            </a:r>
            <a:r>
              <a:rPr sz="2200" dirty="0">
                <a:solidFill>
                  <a:srgbClr val="FFFFFF"/>
                </a:solidFill>
                <a:cs typeface="Calibri"/>
              </a:rPr>
              <a:t>Mining</a:t>
            </a:r>
            <a:r>
              <a:rPr sz="2200" spc="-170" dirty="0">
                <a:solidFill>
                  <a:srgbClr val="FFFFFF"/>
                </a:solidFill>
                <a:cs typeface="Calibri"/>
              </a:rPr>
              <a:t> </a:t>
            </a:r>
            <a:r>
              <a:rPr sz="2200" dirty="0">
                <a:solidFill>
                  <a:srgbClr val="FFFFFF"/>
                </a:solidFill>
                <a:cs typeface="Calibri"/>
              </a:rPr>
              <a:t>and  </a:t>
            </a:r>
            <a:r>
              <a:rPr sz="2200" spc="-10" dirty="0">
                <a:solidFill>
                  <a:srgbClr val="FFFFFF"/>
                </a:solidFill>
                <a:cs typeface="Calibri"/>
              </a:rPr>
              <a:t>Recommendation</a:t>
            </a:r>
            <a:r>
              <a:rPr sz="2200" spc="-110" dirty="0">
                <a:solidFill>
                  <a:srgbClr val="FFFFFF"/>
                </a:solidFill>
                <a:cs typeface="Calibri"/>
              </a:rPr>
              <a:t> </a:t>
            </a:r>
            <a:r>
              <a:rPr sz="2200" dirty="0">
                <a:solidFill>
                  <a:srgbClr val="FFFFFF"/>
                </a:solidFill>
                <a:cs typeface="Calibri"/>
              </a:rPr>
              <a:t>Systems</a:t>
            </a:r>
            <a:endParaRPr sz="2200">
              <a:solidFill>
                <a:prstClr val="black"/>
              </a:solidFill>
              <a:cs typeface="Calibri"/>
            </a:endParaRPr>
          </a:p>
        </p:txBody>
      </p:sp>
      <p:sp>
        <p:nvSpPr>
          <p:cNvPr id="55" name="object 17"/>
          <p:cNvSpPr txBox="1"/>
          <p:nvPr/>
        </p:nvSpPr>
        <p:spPr>
          <a:xfrm>
            <a:off x="12924280" y="6555741"/>
            <a:ext cx="2783840" cy="364202"/>
          </a:xfrm>
          <a:prstGeom prst="rect">
            <a:avLst/>
          </a:prstGeom>
        </p:spPr>
        <p:txBody>
          <a:bodyPr vert="horz" wrap="square" lIns="0" tIns="25400" rIns="0" bIns="0" rtlCol="0">
            <a:spAutoFit/>
          </a:bodyPr>
          <a:lstStyle/>
          <a:p>
            <a:pPr marL="25400">
              <a:spcBef>
                <a:spcPts val="200"/>
              </a:spcBef>
            </a:pPr>
            <a:r>
              <a:rPr sz="2200" dirty="0">
                <a:solidFill>
                  <a:srgbClr val="FFFFFF"/>
                </a:solidFill>
                <a:cs typeface="Calibri"/>
              </a:rPr>
              <a:t>Reinforcement</a:t>
            </a:r>
            <a:r>
              <a:rPr sz="2200" spc="-180" dirty="0">
                <a:solidFill>
                  <a:srgbClr val="FFFFFF"/>
                </a:solidFill>
                <a:cs typeface="Calibri"/>
              </a:rPr>
              <a:t> </a:t>
            </a:r>
            <a:r>
              <a:rPr sz="2200" dirty="0">
                <a:solidFill>
                  <a:srgbClr val="FFFFFF"/>
                </a:solidFill>
                <a:cs typeface="Calibri"/>
              </a:rPr>
              <a:t>Learning</a:t>
            </a:r>
            <a:endParaRPr sz="2200">
              <a:solidFill>
                <a:prstClr val="black"/>
              </a:solidFill>
              <a:cs typeface="Calibri"/>
            </a:endParaRPr>
          </a:p>
        </p:txBody>
      </p:sp>
      <p:sp>
        <p:nvSpPr>
          <p:cNvPr id="56" name="object 18"/>
          <p:cNvSpPr txBox="1"/>
          <p:nvPr/>
        </p:nvSpPr>
        <p:spPr>
          <a:xfrm>
            <a:off x="13149834" y="7557415"/>
            <a:ext cx="2334260" cy="364202"/>
          </a:xfrm>
          <a:prstGeom prst="rect">
            <a:avLst/>
          </a:prstGeom>
        </p:spPr>
        <p:txBody>
          <a:bodyPr vert="horz" wrap="square" lIns="0" tIns="25400" rIns="0" bIns="0" rtlCol="0">
            <a:spAutoFit/>
          </a:bodyPr>
          <a:lstStyle/>
          <a:p>
            <a:pPr marL="25400">
              <a:spcBef>
                <a:spcPts val="200"/>
              </a:spcBef>
            </a:pPr>
            <a:r>
              <a:rPr sz="2200" dirty="0">
                <a:solidFill>
                  <a:srgbClr val="FFFFFF"/>
                </a:solidFill>
                <a:cs typeface="Calibri"/>
              </a:rPr>
              <a:t>Time </a:t>
            </a:r>
            <a:r>
              <a:rPr sz="2200" spc="-10" dirty="0">
                <a:solidFill>
                  <a:srgbClr val="FFFFFF"/>
                </a:solidFill>
                <a:cs typeface="Calibri"/>
              </a:rPr>
              <a:t>Series</a:t>
            </a:r>
            <a:r>
              <a:rPr sz="2200" spc="-170" dirty="0">
                <a:solidFill>
                  <a:srgbClr val="FFFFFF"/>
                </a:solidFill>
                <a:cs typeface="Calibri"/>
              </a:rPr>
              <a:t> </a:t>
            </a:r>
            <a:r>
              <a:rPr sz="2200" dirty="0">
                <a:solidFill>
                  <a:srgbClr val="FFFFFF"/>
                </a:solidFill>
                <a:cs typeface="Calibri"/>
              </a:rPr>
              <a:t>Analysis</a:t>
            </a:r>
            <a:endParaRPr sz="2200">
              <a:solidFill>
                <a:prstClr val="black"/>
              </a:solidFill>
              <a:cs typeface="Calibri"/>
            </a:endParaRPr>
          </a:p>
        </p:txBody>
      </p:sp>
      <p:sp>
        <p:nvSpPr>
          <p:cNvPr id="57" name="object 19"/>
          <p:cNvSpPr txBox="1"/>
          <p:nvPr/>
        </p:nvSpPr>
        <p:spPr>
          <a:xfrm>
            <a:off x="12601192" y="8557159"/>
            <a:ext cx="3431540" cy="364202"/>
          </a:xfrm>
          <a:prstGeom prst="rect">
            <a:avLst/>
          </a:prstGeom>
        </p:spPr>
        <p:txBody>
          <a:bodyPr vert="horz" wrap="square" lIns="0" tIns="25400" rIns="0" bIns="0" rtlCol="0">
            <a:spAutoFit/>
          </a:bodyPr>
          <a:lstStyle/>
          <a:p>
            <a:pPr marL="25400">
              <a:spcBef>
                <a:spcPts val="200"/>
              </a:spcBef>
            </a:pPr>
            <a:r>
              <a:rPr sz="2200" dirty="0">
                <a:solidFill>
                  <a:srgbClr val="FFFFFF"/>
                </a:solidFill>
                <a:cs typeface="Calibri"/>
              </a:rPr>
              <a:t>Model </a:t>
            </a:r>
            <a:r>
              <a:rPr sz="2200" spc="-10" dirty="0">
                <a:solidFill>
                  <a:srgbClr val="FFFFFF"/>
                </a:solidFill>
                <a:cs typeface="Calibri"/>
              </a:rPr>
              <a:t>Selection </a:t>
            </a:r>
            <a:r>
              <a:rPr sz="2200" dirty="0">
                <a:solidFill>
                  <a:srgbClr val="FFFFFF"/>
                </a:solidFill>
                <a:cs typeface="Calibri"/>
              </a:rPr>
              <a:t>and</a:t>
            </a:r>
            <a:r>
              <a:rPr sz="2200" spc="-210" dirty="0">
                <a:solidFill>
                  <a:srgbClr val="FFFFFF"/>
                </a:solidFill>
                <a:cs typeface="Calibri"/>
              </a:rPr>
              <a:t> </a:t>
            </a:r>
            <a:r>
              <a:rPr sz="2200" spc="-10" dirty="0">
                <a:solidFill>
                  <a:srgbClr val="FFFFFF"/>
                </a:solidFill>
                <a:cs typeface="Calibri"/>
              </a:rPr>
              <a:t>Boosting</a:t>
            </a:r>
            <a:endParaRPr sz="2200">
              <a:solidFill>
                <a:prstClr val="black"/>
              </a:solidFill>
              <a:cs typeface="Calibri"/>
            </a:endParaRPr>
          </a:p>
        </p:txBody>
      </p:sp>
    </p:spTree>
    <p:extLst>
      <p:ext uri="{BB962C8B-B14F-4D97-AF65-F5344CB8AC3E}">
        <p14:creationId xmlns:p14="http://schemas.microsoft.com/office/powerpoint/2010/main" val="2978412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25D056B0-1148-46FD-B021-C26257C1023A}"/>
              </a:ext>
            </a:extLst>
          </p:cNvPr>
          <p:cNvSpPr>
            <a:spLocks noGrp="1"/>
          </p:cNvSpPr>
          <p:nvPr>
            <p:ph type="subTitle" idx="1"/>
          </p:nvPr>
        </p:nvSpPr>
        <p:spPr>
          <a:xfrm>
            <a:off x="-35560" y="-170180"/>
            <a:ext cx="18323560" cy="10457180"/>
          </a:xfrm>
          <a:solidFill>
            <a:schemeClr val="accent2"/>
          </a:solidFill>
          <a:ln>
            <a:solidFill>
              <a:schemeClr val="accent2"/>
            </a:solidFill>
          </a:ln>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2268220" y="6286500"/>
            <a:ext cx="13716000" cy="1173955"/>
          </a:xfrm>
        </p:spPr>
        <p:txBody>
          <a:bodyPr>
            <a:normAutofit/>
          </a:bodyPr>
          <a:lstStyle/>
          <a:p>
            <a:pPr defTabSz="914400">
              <a:lnSpc>
                <a:spcPct val="100000"/>
              </a:lnSpc>
            </a:pPr>
            <a:r>
              <a:rPr lang="en-IN" sz="6600" b="1" spc="-5" dirty="0" smtClean="0">
                <a:solidFill>
                  <a:srgbClr val="FFFFFF"/>
                </a:solidFill>
                <a:latin typeface="Trebuchet MS" panose="020B0603020202020204" pitchFamily="34" charset="0"/>
                <a:ea typeface="+mn-ea"/>
                <a:cs typeface="Calibri"/>
              </a:rPr>
              <a:t>5. Deep Learning Champion</a:t>
            </a:r>
            <a:endParaRPr lang="en-IN" sz="6600" b="1" spc="-5" dirty="0">
              <a:solidFill>
                <a:srgbClr val="FFFFFF"/>
              </a:solidFill>
              <a:latin typeface="Trebuchet MS" panose="020B0603020202020204" pitchFamily="34" charset="0"/>
              <a:ea typeface="+mn-ea"/>
              <a:cs typeface="Calibri"/>
            </a:endParaRPr>
          </a:p>
        </p:txBody>
      </p:sp>
      <p:sp>
        <p:nvSpPr>
          <p:cNvPr id="2" name="AutoShape 2" descr="Image result for deep learning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a:blip r:embed="rId2"/>
          <a:stretch>
            <a:fillRect/>
          </a:stretch>
        </p:blipFill>
        <p:spPr>
          <a:xfrm>
            <a:off x="6858000" y="1722120"/>
            <a:ext cx="3810000" cy="3333750"/>
          </a:xfrm>
          <a:prstGeom prst="rect">
            <a:avLst/>
          </a:prstGeom>
        </p:spPr>
      </p:pic>
    </p:spTree>
    <p:extLst>
      <p:ext uri="{BB962C8B-B14F-4D97-AF65-F5344CB8AC3E}">
        <p14:creationId xmlns:p14="http://schemas.microsoft.com/office/powerpoint/2010/main" val="34464617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Deep </a:t>
            </a:r>
            <a:r>
              <a:rPr lang="en-IN" sz="5600" spc="-10" dirty="0">
                <a:solidFill>
                  <a:srgbClr val="095A82"/>
                </a:solidFill>
              </a:rPr>
              <a:t>Learning </a:t>
            </a:r>
            <a:r>
              <a:rPr lang="en-IN" sz="5600" spc="-20" dirty="0">
                <a:solidFill>
                  <a:srgbClr val="095A82"/>
                </a:solidFill>
              </a:rPr>
              <a:t>with</a:t>
            </a:r>
            <a:r>
              <a:rPr lang="en-IN" sz="5600" spc="180" dirty="0">
                <a:solidFill>
                  <a:srgbClr val="095A82"/>
                </a:solidFill>
              </a:rPr>
              <a:t> </a:t>
            </a:r>
            <a:r>
              <a:rPr lang="en-IN" sz="5600" spc="-20" dirty="0">
                <a:solidFill>
                  <a:srgbClr val="095A82"/>
                </a:solidFill>
              </a:rPr>
              <a:t>TensorFlow</a:t>
            </a:r>
            <a:endParaRPr sz="5600" dirty="0"/>
          </a:p>
        </p:txBody>
      </p:sp>
      <p:sp>
        <p:nvSpPr>
          <p:cNvPr id="5" name="object 7"/>
          <p:cNvSpPr/>
          <p:nvPr/>
        </p:nvSpPr>
        <p:spPr>
          <a:xfrm>
            <a:off x="3964050" y="2407921"/>
            <a:ext cx="3896740" cy="5656330"/>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8"/>
          <p:cNvSpPr txBox="1"/>
          <p:nvPr/>
        </p:nvSpPr>
        <p:spPr>
          <a:xfrm>
            <a:off x="4324602" y="2614168"/>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01</a:t>
            </a:r>
            <a:endParaRPr sz="3200">
              <a:solidFill>
                <a:prstClr val="black"/>
              </a:solidFill>
              <a:latin typeface="Arial"/>
              <a:cs typeface="Arial"/>
            </a:endParaRPr>
          </a:p>
        </p:txBody>
      </p:sp>
      <p:sp>
        <p:nvSpPr>
          <p:cNvPr id="8" name="object 9"/>
          <p:cNvSpPr txBox="1"/>
          <p:nvPr/>
        </p:nvSpPr>
        <p:spPr>
          <a:xfrm>
            <a:off x="5527546" y="3017772"/>
            <a:ext cx="184912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01</a:t>
            </a:r>
            <a:endParaRPr sz="2400">
              <a:solidFill>
                <a:prstClr val="black"/>
              </a:solidFill>
              <a:latin typeface="Arial"/>
              <a:cs typeface="Arial"/>
            </a:endParaRPr>
          </a:p>
        </p:txBody>
      </p:sp>
      <p:sp>
        <p:nvSpPr>
          <p:cNvPr id="9" name="object 10"/>
          <p:cNvSpPr txBox="1"/>
          <p:nvPr/>
        </p:nvSpPr>
        <p:spPr>
          <a:xfrm>
            <a:off x="8240776" y="3121404"/>
            <a:ext cx="5016500" cy="457818"/>
          </a:xfrm>
          <a:prstGeom prst="rect">
            <a:avLst/>
          </a:prstGeom>
        </p:spPr>
        <p:txBody>
          <a:bodyPr vert="horz" wrap="square" lIns="0" tIns="26670" rIns="0" bIns="0" rtlCol="0">
            <a:spAutoFit/>
          </a:bodyPr>
          <a:lstStyle/>
          <a:p>
            <a:pPr marL="25400">
              <a:spcBef>
                <a:spcPts val="210"/>
              </a:spcBef>
            </a:pPr>
            <a:r>
              <a:rPr sz="2800" spc="-10" dirty="0">
                <a:solidFill>
                  <a:srgbClr val="5F5F5F"/>
                </a:solidFill>
                <a:cs typeface="Calibri"/>
              </a:rPr>
              <a:t>Explain and </a:t>
            </a:r>
            <a:r>
              <a:rPr sz="2800" spc="-50" dirty="0">
                <a:solidFill>
                  <a:srgbClr val="5F5F5F"/>
                </a:solidFill>
                <a:cs typeface="Calibri"/>
              </a:rPr>
              <a:t>Train </a:t>
            </a:r>
            <a:r>
              <a:rPr sz="2800" spc="-10" dirty="0">
                <a:solidFill>
                  <a:srgbClr val="5F5F5F"/>
                </a:solidFill>
                <a:cs typeface="Calibri"/>
              </a:rPr>
              <a:t>Neural</a:t>
            </a:r>
            <a:r>
              <a:rPr sz="2800" spc="-30" dirty="0">
                <a:solidFill>
                  <a:srgbClr val="5F5F5F"/>
                </a:solidFill>
                <a:cs typeface="Calibri"/>
              </a:rPr>
              <a:t> </a:t>
            </a:r>
            <a:r>
              <a:rPr sz="2800" spc="-10" dirty="0">
                <a:solidFill>
                  <a:srgbClr val="5F5F5F"/>
                </a:solidFill>
                <a:cs typeface="Calibri"/>
              </a:rPr>
              <a:t>Networks</a:t>
            </a:r>
            <a:endParaRPr sz="2800">
              <a:solidFill>
                <a:prstClr val="black"/>
              </a:solidFill>
              <a:cs typeface="Calibri"/>
            </a:endParaRPr>
          </a:p>
        </p:txBody>
      </p:sp>
      <p:sp>
        <p:nvSpPr>
          <p:cNvPr id="10" name="object 11"/>
          <p:cNvSpPr txBox="1"/>
          <p:nvPr/>
        </p:nvSpPr>
        <p:spPr>
          <a:xfrm>
            <a:off x="4300220" y="3929124"/>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02</a:t>
            </a:r>
            <a:endParaRPr sz="3200">
              <a:solidFill>
                <a:prstClr val="black"/>
              </a:solidFill>
              <a:latin typeface="Arial"/>
              <a:cs typeface="Arial"/>
            </a:endParaRPr>
          </a:p>
        </p:txBody>
      </p:sp>
      <p:sp>
        <p:nvSpPr>
          <p:cNvPr id="11" name="object 12"/>
          <p:cNvSpPr txBox="1"/>
          <p:nvPr/>
        </p:nvSpPr>
        <p:spPr>
          <a:xfrm>
            <a:off x="5527546" y="4332732"/>
            <a:ext cx="1850388"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02</a:t>
            </a:r>
            <a:endParaRPr sz="2400" dirty="0">
              <a:solidFill>
                <a:prstClr val="black"/>
              </a:solidFill>
              <a:latin typeface="Arial"/>
              <a:cs typeface="Arial"/>
            </a:endParaRPr>
          </a:p>
        </p:txBody>
      </p:sp>
      <p:sp>
        <p:nvSpPr>
          <p:cNvPr id="12" name="object 13"/>
          <p:cNvSpPr txBox="1"/>
          <p:nvPr/>
        </p:nvSpPr>
        <p:spPr>
          <a:xfrm>
            <a:off x="8315196" y="5741924"/>
            <a:ext cx="361950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Discuss</a:t>
            </a:r>
            <a:r>
              <a:rPr sz="2800" spc="-40" dirty="0">
                <a:solidFill>
                  <a:srgbClr val="5F5F5F"/>
                </a:solidFill>
                <a:cs typeface="Calibri"/>
              </a:rPr>
              <a:t> </a:t>
            </a:r>
            <a:r>
              <a:rPr sz="2800" spc="-20" dirty="0">
                <a:solidFill>
                  <a:srgbClr val="5F5F5F"/>
                </a:solidFill>
                <a:cs typeface="Calibri"/>
              </a:rPr>
              <a:t>Backpropagation</a:t>
            </a:r>
            <a:endParaRPr sz="2800">
              <a:solidFill>
                <a:prstClr val="black"/>
              </a:solidFill>
              <a:cs typeface="Calibri"/>
            </a:endParaRPr>
          </a:p>
        </p:txBody>
      </p:sp>
      <p:sp>
        <p:nvSpPr>
          <p:cNvPr id="13" name="object 14"/>
          <p:cNvSpPr txBox="1"/>
          <p:nvPr/>
        </p:nvSpPr>
        <p:spPr>
          <a:xfrm>
            <a:off x="4300220" y="5244082"/>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03</a:t>
            </a:r>
            <a:endParaRPr sz="3200">
              <a:solidFill>
                <a:prstClr val="black"/>
              </a:solidFill>
              <a:latin typeface="Arial"/>
              <a:cs typeface="Arial"/>
            </a:endParaRPr>
          </a:p>
        </p:txBody>
      </p:sp>
      <p:sp>
        <p:nvSpPr>
          <p:cNvPr id="14" name="object 15"/>
          <p:cNvSpPr txBox="1"/>
          <p:nvPr/>
        </p:nvSpPr>
        <p:spPr>
          <a:xfrm>
            <a:off x="5527546" y="5647434"/>
            <a:ext cx="184658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spc="-10" dirty="0">
                <a:solidFill>
                  <a:srgbClr val="FFFFFF"/>
                </a:solidFill>
                <a:latin typeface="Arial"/>
                <a:cs typeface="Arial"/>
              </a:rPr>
              <a:t>03</a:t>
            </a:r>
            <a:endParaRPr sz="2400" dirty="0">
              <a:solidFill>
                <a:prstClr val="black"/>
              </a:solidFill>
              <a:latin typeface="Arial"/>
              <a:cs typeface="Arial"/>
            </a:endParaRPr>
          </a:p>
        </p:txBody>
      </p:sp>
      <p:sp>
        <p:nvSpPr>
          <p:cNvPr id="15" name="object 16"/>
          <p:cNvSpPr txBox="1"/>
          <p:nvPr/>
        </p:nvSpPr>
        <p:spPr>
          <a:xfrm>
            <a:off x="8315197" y="4335018"/>
            <a:ext cx="455295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Implement </a:t>
            </a:r>
            <a:r>
              <a:rPr sz="2800" dirty="0">
                <a:solidFill>
                  <a:srgbClr val="5F5F5F"/>
                </a:solidFill>
                <a:cs typeface="Calibri"/>
              </a:rPr>
              <a:t>ANN, CNN </a:t>
            </a:r>
            <a:r>
              <a:rPr sz="2800" spc="-10" dirty="0">
                <a:solidFill>
                  <a:srgbClr val="5F5F5F"/>
                </a:solidFill>
                <a:cs typeface="Calibri"/>
              </a:rPr>
              <a:t>and</a:t>
            </a:r>
            <a:r>
              <a:rPr sz="2800" spc="-200" dirty="0">
                <a:solidFill>
                  <a:srgbClr val="5F5F5F"/>
                </a:solidFill>
                <a:cs typeface="Calibri"/>
              </a:rPr>
              <a:t> </a:t>
            </a:r>
            <a:r>
              <a:rPr sz="2800" dirty="0">
                <a:solidFill>
                  <a:srgbClr val="5F5F5F"/>
                </a:solidFill>
                <a:cs typeface="Calibri"/>
              </a:rPr>
              <a:t>RNN</a:t>
            </a:r>
            <a:endParaRPr sz="2800">
              <a:solidFill>
                <a:prstClr val="black"/>
              </a:solidFill>
              <a:cs typeface="Calibri"/>
            </a:endParaRPr>
          </a:p>
        </p:txBody>
      </p:sp>
      <p:sp>
        <p:nvSpPr>
          <p:cNvPr id="16" name="object 17"/>
          <p:cNvSpPr txBox="1"/>
          <p:nvPr/>
        </p:nvSpPr>
        <p:spPr>
          <a:xfrm>
            <a:off x="4300220" y="6558788"/>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04</a:t>
            </a:r>
            <a:endParaRPr sz="3200">
              <a:solidFill>
                <a:prstClr val="black"/>
              </a:solidFill>
              <a:latin typeface="Arial"/>
              <a:cs typeface="Arial"/>
            </a:endParaRPr>
          </a:p>
        </p:txBody>
      </p:sp>
      <p:sp>
        <p:nvSpPr>
          <p:cNvPr id="17" name="object 18"/>
          <p:cNvSpPr txBox="1"/>
          <p:nvPr/>
        </p:nvSpPr>
        <p:spPr>
          <a:xfrm>
            <a:off x="5527547" y="6961276"/>
            <a:ext cx="184785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dirty="0">
                <a:solidFill>
                  <a:srgbClr val="FFFFFF"/>
                </a:solidFill>
                <a:latin typeface="Arial"/>
                <a:cs typeface="Arial"/>
              </a:rPr>
              <a:t>04</a:t>
            </a:r>
            <a:endParaRPr sz="2400">
              <a:solidFill>
                <a:prstClr val="black"/>
              </a:solidFill>
              <a:latin typeface="Arial"/>
              <a:cs typeface="Arial"/>
            </a:endParaRPr>
          </a:p>
        </p:txBody>
      </p:sp>
      <p:sp>
        <p:nvSpPr>
          <p:cNvPr id="18" name="object 19"/>
          <p:cNvSpPr txBox="1"/>
          <p:nvPr/>
        </p:nvSpPr>
        <p:spPr>
          <a:xfrm>
            <a:off x="8240777" y="7064908"/>
            <a:ext cx="6973570" cy="888705"/>
          </a:xfrm>
          <a:prstGeom prst="rect">
            <a:avLst/>
          </a:prstGeom>
        </p:spPr>
        <p:txBody>
          <a:bodyPr vert="horz" wrap="square" lIns="0" tIns="26670" rIns="0" bIns="0" rtlCol="0">
            <a:spAutoFit/>
          </a:bodyPr>
          <a:lstStyle/>
          <a:p>
            <a:pPr marL="25400">
              <a:spcBef>
                <a:spcPts val="210"/>
              </a:spcBef>
            </a:pPr>
            <a:r>
              <a:rPr sz="2800" spc="-20" dirty="0">
                <a:solidFill>
                  <a:srgbClr val="5F5F5F"/>
                </a:solidFill>
                <a:cs typeface="Calibri"/>
              </a:rPr>
              <a:t>Create </a:t>
            </a:r>
            <a:r>
              <a:rPr sz="2800" spc="-10" dirty="0">
                <a:solidFill>
                  <a:srgbClr val="5F5F5F"/>
                </a:solidFill>
                <a:cs typeface="Calibri"/>
              </a:rPr>
              <a:t>LSTMs and Autoencoder Neural</a:t>
            </a:r>
            <a:r>
              <a:rPr sz="2800" spc="-70" dirty="0">
                <a:solidFill>
                  <a:srgbClr val="5F5F5F"/>
                </a:solidFill>
                <a:cs typeface="Calibri"/>
              </a:rPr>
              <a:t> </a:t>
            </a:r>
            <a:r>
              <a:rPr sz="2800" spc="-10" dirty="0">
                <a:solidFill>
                  <a:srgbClr val="5F5F5F"/>
                </a:solidFill>
                <a:cs typeface="Calibri"/>
              </a:rPr>
              <a:t>Network</a:t>
            </a:r>
            <a:endParaRPr sz="2800">
              <a:solidFill>
                <a:prstClr val="black"/>
              </a:solidFill>
              <a:cs typeface="Calibri"/>
            </a:endParaRPr>
          </a:p>
          <a:p>
            <a:pPr marL="25400"/>
            <a:r>
              <a:rPr sz="2800" spc="-20" dirty="0">
                <a:solidFill>
                  <a:srgbClr val="5F5F5F"/>
                </a:solidFill>
                <a:cs typeface="Calibri"/>
              </a:rPr>
              <a:t>architectures.</a:t>
            </a:r>
            <a:endParaRPr sz="2800">
              <a:solidFill>
                <a:prstClr val="black"/>
              </a:solidFill>
              <a:cs typeface="Calibri"/>
            </a:endParaRPr>
          </a:p>
        </p:txBody>
      </p:sp>
    </p:spTree>
    <p:extLst>
      <p:ext uri="{BB962C8B-B14F-4D97-AF65-F5344CB8AC3E}">
        <p14:creationId xmlns:p14="http://schemas.microsoft.com/office/powerpoint/2010/main" val="267019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7" name="object 7"/>
          <p:cNvSpPr/>
          <p:nvPr/>
        </p:nvSpPr>
        <p:spPr>
          <a:xfrm>
            <a:off x="1304544" y="1837945"/>
            <a:ext cx="332740" cy="7397750"/>
          </a:xfrm>
          <a:custGeom>
            <a:avLst/>
            <a:gdLst/>
            <a:ahLst/>
            <a:cxnLst/>
            <a:rect l="l" t="t" r="r" b="b"/>
            <a:pathLst>
              <a:path w="166369" h="3698875">
                <a:moveTo>
                  <a:pt x="0" y="3698748"/>
                </a:moveTo>
                <a:lnTo>
                  <a:pt x="166115" y="3698748"/>
                </a:lnTo>
                <a:lnTo>
                  <a:pt x="166115" y="0"/>
                </a:lnTo>
                <a:lnTo>
                  <a:pt x="0" y="0"/>
                </a:lnTo>
                <a:lnTo>
                  <a:pt x="0" y="3698748"/>
                </a:lnTo>
                <a:close/>
              </a:path>
            </a:pathLst>
          </a:custGeom>
          <a:solidFill>
            <a:srgbClr val="292E3A"/>
          </a:solidFill>
        </p:spPr>
        <p:txBody>
          <a:bodyPr wrap="square" lIns="0" tIns="0" rIns="0" bIns="0" rtlCol="0"/>
          <a:lstStyle/>
          <a:p>
            <a:endParaRPr sz="3600">
              <a:solidFill>
                <a:prstClr val="black"/>
              </a:solidFill>
            </a:endParaRPr>
          </a:p>
        </p:txBody>
      </p:sp>
      <p:sp>
        <p:nvSpPr>
          <p:cNvPr id="8" name="object 8"/>
          <p:cNvSpPr/>
          <p:nvPr/>
        </p:nvSpPr>
        <p:spPr>
          <a:xfrm>
            <a:off x="944880" y="6257545"/>
            <a:ext cx="363220" cy="1283970"/>
          </a:xfrm>
          <a:custGeom>
            <a:avLst/>
            <a:gdLst/>
            <a:ahLst/>
            <a:cxnLst/>
            <a:rect l="l" t="t" r="r" b="b"/>
            <a:pathLst>
              <a:path w="181609" h="641985">
                <a:moveTo>
                  <a:pt x="181355" y="0"/>
                </a:moveTo>
                <a:lnTo>
                  <a:pt x="0" y="76200"/>
                </a:lnTo>
                <a:lnTo>
                  <a:pt x="0" y="565403"/>
                </a:lnTo>
                <a:lnTo>
                  <a:pt x="181355" y="641603"/>
                </a:lnTo>
                <a:lnTo>
                  <a:pt x="181355" y="0"/>
                </a:lnTo>
                <a:close/>
              </a:path>
            </a:pathLst>
          </a:custGeom>
          <a:solidFill>
            <a:srgbClr val="0F917D"/>
          </a:solidFill>
        </p:spPr>
        <p:txBody>
          <a:bodyPr wrap="square" lIns="0" tIns="0" rIns="0" bIns="0" rtlCol="0"/>
          <a:lstStyle/>
          <a:p>
            <a:endParaRPr sz="3600">
              <a:solidFill>
                <a:prstClr val="black"/>
              </a:solidFill>
            </a:endParaRPr>
          </a:p>
        </p:txBody>
      </p:sp>
      <p:sp>
        <p:nvSpPr>
          <p:cNvPr id="9" name="object 9"/>
          <p:cNvSpPr/>
          <p:nvPr/>
        </p:nvSpPr>
        <p:spPr>
          <a:xfrm>
            <a:off x="944881" y="6409944"/>
            <a:ext cx="692150" cy="979168"/>
          </a:xfrm>
          <a:custGeom>
            <a:avLst/>
            <a:gdLst/>
            <a:ahLst/>
            <a:cxnLst/>
            <a:rect l="l" t="t" r="r" b="b"/>
            <a:pathLst>
              <a:path w="346075" h="489585">
                <a:moveTo>
                  <a:pt x="0" y="0"/>
                </a:moveTo>
                <a:lnTo>
                  <a:pt x="0" y="489203"/>
                </a:lnTo>
                <a:lnTo>
                  <a:pt x="345947" y="443102"/>
                </a:lnTo>
                <a:lnTo>
                  <a:pt x="345947" y="44450"/>
                </a:lnTo>
                <a:lnTo>
                  <a:pt x="0" y="0"/>
                </a:lnTo>
                <a:close/>
              </a:path>
            </a:pathLst>
          </a:custGeom>
          <a:solidFill>
            <a:srgbClr val="16A995"/>
          </a:solidFill>
        </p:spPr>
        <p:txBody>
          <a:bodyPr wrap="square" lIns="0" tIns="0" rIns="0" bIns="0" rtlCol="0"/>
          <a:lstStyle/>
          <a:p>
            <a:endParaRPr sz="3600">
              <a:solidFill>
                <a:prstClr val="black"/>
              </a:solidFill>
            </a:endParaRPr>
          </a:p>
        </p:txBody>
      </p:sp>
      <p:sp>
        <p:nvSpPr>
          <p:cNvPr id="10" name="object 10"/>
          <p:cNvSpPr/>
          <p:nvPr/>
        </p:nvSpPr>
        <p:spPr>
          <a:xfrm>
            <a:off x="944880" y="2188464"/>
            <a:ext cx="363220" cy="1280160"/>
          </a:xfrm>
          <a:custGeom>
            <a:avLst/>
            <a:gdLst/>
            <a:ahLst/>
            <a:cxnLst/>
            <a:rect l="l" t="t" r="r" b="b"/>
            <a:pathLst>
              <a:path w="181609" h="640080">
                <a:moveTo>
                  <a:pt x="181355" y="0"/>
                </a:moveTo>
                <a:lnTo>
                  <a:pt x="0" y="76200"/>
                </a:lnTo>
                <a:lnTo>
                  <a:pt x="0" y="563879"/>
                </a:lnTo>
                <a:lnTo>
                  <a:pt x="181355" y="640079"/>
                </a:lnTo>
                <a:lnTo>
                  <a:pt x="181355" y="0"/>
                </a:lnTo>
                <a:close/>
              </a:path>
            </a:pathLst>
          </a:custGeom>
          <a:solidFill>
            <a:srgbClr val="07709B"/>
          </a:solidFill>
        </p:spPr>
        <p:txBody>
          <a:bodyPr wrap="square" lIns="0" tIns="0" rIns="0" bIns="0" rtlCol="0"/>
          <a:lstStyle/>
          <a:p>
            <a:endParaRPr sz="3600">
              <a:solidFill>
                <a:prstClr val="black"/>
              </a:solidFill>
            </a:endParaRPr>
          </a:p>
        </p:txBody>
      </p:sp>
      <p:sp>
        <p:nvSpPr>
          <p:cNvPr id="11" name="object 11"/>
          <p:cNvSpPr/>
          <p:nvPr/>
        </p:nvSpPr>
        <p:spPr>
          <a:xfrm>
            <a:off x="944881" y="2340864"/>
            <a:ext cx="692150" cy="975360"/>
          </a:xfrm>
          <a:custGeom>
            <a:avLst/>
            <a:gdLst/>
            <a:ahLst/>
            <a:cxnLst/>
            <a:rect l="l" t="t" r="r" b="b"/>
            <a:pathLst>
              <a:path w="346075" h="487680">
                <a:moveTo>
                  <a:pt x="0" y="0"/>
                </a:moveTo>
                <a:lnTo>
                  <a:pt x="0" y="487679"/>
                </a:lnTo>
                <a:lnTo>
                  <a:pt x="345947" y="441578"/>
                </a:lnTo>
                <a:lnTo>
                  <a:pt x="345947" y="42925"/>
                </a:lnTo>
                <a:lnTo>
                  <a:pt x="0" y="0"/>
                </a:lnTo>
                <a:close/>
              </a:path>
            </a:pathLst>
          </a:custGeom>
          <a:solidFill>
            <a:srgbClr val="0D80B8"/>
          </a:solidFill>
        </p:spPr>
        <p:txBody>
          <a:bodyPr wrap="square" lIns="0" tIns="0" rIns="0" bIns="0" rtlCol="0"/>
          <a:lstStyle/>
          <a:p>
            <a:endParaRPr sz="3600">
              <a:solidFill>
                <a:prstClr val="black"/>
              </a:solidFill>
            </a:endParaRPr>
          </a:p>
        </p:txBody>
      </p:sp>
      <p:sp>
        <p:nvSpPr>
          <p:cNvPr id="12" name="object 12"/>
          <p:cNvSpPr/>
          <p:nvPr/>
        </p:nvSpPr>
        <p:spPr>
          <a:xfrm>
            <a:off x="944880" y="3550921"/>
            <a:ext cx="363220" cy="1283970"/>
          </a:xfrm>
          <a:custGeom>
            <a:avLst/>
            <a:gdLst/>
            <a:ahLst/>
            <a:cxnLst/>
            <a:rect l="l" t="t" r="r" b="b"/>
            <a:pathLst>
              <a:path w="181609" h="641985">
                <a:moveTo>
                  <a:pt x="181355" y="0"/>
                </a:moveTo>
                <a:lnTo>
                  <a:pt x="0" y="76073"/>
                </a:lnTo>
                <a:lnTo>
                  <a:pt x="0" y="565531"/>
                </a:lnTo>
                <a:lnTo>
                  <a:pt x="181355" y="641603"/>
                </a:lnTo>
                <a:lnTo>
                  <a:pt x="181355" y="0"/>
                </a:lnTo>
                <a:close/>
              </a:path>
            </a:pathLst>
          </a:custGeom>
          <a:solidFill>
            <a:srgbClr val="CE7D0A"/>
          </a:solidFill>
        </p:spPr>
        <p:txBody>
          <a:bodyPr wrap="square" lIns="0" tIns="0" rIns="0" bIns="0" rtlCol="0"/>
          <a:lstStyle/>
          <a:p>
            <a:endParaRPr sz="3600">
              <a:solidFill>
                <a:prstClr val="black"/>
              </a:solidFill>
            </a:endParaRPr>
          </a:p>
        </p:txBody>
      </p:sp>
      <p:sp>
        <p:nvSpPr>
          <p:cNvPr id="13" name="object 13"/>
          <p:cNvSpPr/>
          <p:nvPr/>
        </p:nvSpPr>
        <p:spPr>
          <a:xfrm>
            <a:off x="944881" y="3703320"/>
            <a:ext cx="692150" cy="979168"/>
          </a:xfrm>
          <a:custGeom>
            <a:avLst/>
            <a:gdLst/>
            <a:ahLst/>
            <a:cxnLst/>
            <a:rect l="l" t="t" r="r" b="b"/>
            <a:pathLst>
              <a:path w="346075" h="489585">
                <a:moveTo>
                  <a:pt x="0" y="0"/>
                </a:moveTo>
                <a:lnTo>
                  <a:pt x="0" y="489203"/>
                </a:lnTo>
                <a:lnTo>
                  <a:pt x="345947" y="443229"/>
                </a:lnTo>
                <a:lnTo>
                  <a:pt x="345947" y="45973"/>
                </a:lnTo>
                <a:lnTo>
                  <a:pt x="0" y="0"/>
                </a:lnTo>
                <a:close/>
              </a:path>
            </a:pathLst>
          </a:custGeom>
          <a:solidFill>
            <a:srgbClr val="F19C13"/>
          </a:solidFill>
        </p:spPr>
        <p:txBody>
          <a:bodyPr wrap="square" lIns="0" tIns="0" rIns="0" bIns="0" rtlCol="0"/>
          <a:lstStyle/>
          <a:p>
            <a:endParaRPr sz="3600">
              <a:solidFill>
                <a:prstClr val="black"/>
              </a:solidFill>
            </a:endParaRPr>
          </a:p>
        </p:txBody>
      </p:sp>
      <p:sp>
        <p:nvSpPr>
          <p:cNvPr id="14" name="object 14"/>
          <p:cNvSpPr/>
          <p:nvPr/>
        </p:nvSpPr>
        <p:spPr>
          <a:xfrm>
            <a:off x="944880" y="4916422"/>
            <a:ext cx="363220" cy="1277620"/>
          </a:xfrm>
          <a:custGeom>
            <a:avLst/>
            <a:gdLst/>
            <a:ahLst/>
            <a:cxnLst/>
            <a:rect l="l" t="t" r="r" b="b"/>
            <a:pathLst>
              <a:path w="181609" h="638810">
                <a:moveTo>
                  <a:pt x="181355" y="0"/>
                </a:moveTo>
                <a:lnTo>
                  <a:pt x="0" y="76073"/>
                </a:lnTo>
                <a:lnTo>
                  <a:pt x="0" y="565657"/>
                </a:lnTo>
                <a:lnTo>
                  <a:pt x="181355" y="638556"/>
                </a:lnTo>
                <a:lnTo>
                  <a:pt x="181355" y="0"/>
                </a:lnTo>
                <a:close/>
              </a:path>
            </a:pathLst>
          </a:custGeom>
          <a:solidFill>
            <a:srgbClr val="859E43"/>
          </a:solidFill>
        </p:spPr>
        <p:txBody>
          <a:bodyPr wrap="square" lIns="0" tIns="0" rIns="0" bIns="0" rtlCol="0"/>
          <a:lstStyle/>
          <a:p>
            <a:endParaRPr sz="3600">
              <a:solidFill>
                <a:prstClr val="black"/>
              </a:solidFill>
            </a:endParaRPr>
          </a:p>
        </p:txBody>
      </p:sp>
      <p:sp>
        <p:nvSpPr>
          <p:cNvPr id="15" name="object 15"/>
          <p:cNvSpPr/>
          <p:nvPr/>
        </p:nvSpPr>
        <p:spPr>
          <a:xfrm>
            <a:off x="944881" y="5068822"/>
            <a:ext cx="692150" cy="979168"/>
          </a:xfrm>
          <a:custGeom>
            <a:avLst/>
            <a:gdLst/>
            <a:ahLst/>
            <a:cxnLst/>
            <a:rect l="l" t="t" r="r" b="b"/>
            <a:pathLst>
              <a:path w="346075" h="489585">
                <a:moveTo>
                  <a:pt x="0" y="0"/>
                </a:moveTo>
                <a:lnTo>
                  <a:pt x="0" y="489204"/>
                </a:lnTo>
                <a:lnTo>
                  <a:pt x="345947" y="443230"/>
                </a:lnTo>
                <a:lnTo>
                  <a:pt x="345947" y="45974"/>
                </a:lnTo>
                <a:lnTo>
                  <a:pt x="0" y="0"/>
                </a:lnTo>
                <a:close/>
              </a:path>
            </a:pathLst>
          </a:custGeom>
          <a:solidFill>
            <a:srgbClr val="9CB955"/>
          </a:solidFill>
        </p:spPr>
        <p:txBody>
          <a:bodyPr wrap="square" lIns="0" tIns="0" rIns="0" bIns="0" rtlCol="0"/>
          <a:lstStyle/>
          <a:p>
            <a:endParaRPr sz="3600">
              <a:solidFill>
                <a:prstClr val="black"/>
              </a:solidFill>
            </a:endParaRPr>
          </a:p>
        </p:txBody>
      </p:sp>
      <p:sp>
        <p:nvSpPr>
          <p:cNvPr id="16" name="object 16"/>
          <p:cNvSpPr/>
          <p:nvPr/>
        </p:nvSpPr>
        <p:spPr>
          <a:xfrm>
            <a:off x="944880" y="7601710"/>
            <a:ext cx="363220" cy="1280160"/>
          </a:xfrm>
          <a:custGeom>
            <a:avLst/>
            <a:gdLst/>
            <a:ahLst/>
            <a:cxnLst/>
            <a:rect l="l" t="t" r="r" b="b"/>
            <a:pathLst>
              <a:path w="181609" h="640079">
                <a:moveTo>
                  <a:pt x="181355" y="0"/>
                </a:moveTo>
                <a:lnTo>
                  <a:pt x="0" y="74650"/>
                </a:lnTo>
                <a:lnTo>
                  <a:pt x="0" y="563841"/>
                </a:lnTo>
                <a:lnTo>
                  <a:pt x="181355" y="640080"/>
                </a:lnTo>
                <a:lnTo>
                  <a:pt x="181355" y="0"/>
                </a:lnTo>
                <a:close/>
              </a:path>
            </a:pathLst>
          </a:custGeom>
          <a:solidFill>
            <a:srgbClr val="536D79"/>
          </a:solidFill>
        </p:spPr>
        <p:txBody>
          <a:bodyPr wrap="square" lIns="0" tIns="0" rIns="0" bIns="0" rtlCol="0"/>
          <a:lstStyle/>
          <a:p>
            <a:endParaRPr sz="3600">
              <a:solidFill>
                <a:prstClr val="black"/>
              </a:solidFill>
            </a:endParaRPr>
          </a:p>
        </p:txBody>
      </p:sp>
      <p:sp>
        <p:nvSpPr>
          <p:cNvPr id="17" name="object 17"/>
          <p:cNvSpPr/>
          <p:nvPr/>
        </p:nvSpPr>
        <p:spPr>
          <a:xfrm>
            <a:off x="944881" y="7751064"/>
            <a:ext cx="692150" cy="979168"/>
          </a:xfrm>
          <a:custGeom>
            <a:avLst/>
            <a:gdLst/>
            <a:ahLst/>
            <a:cxnLst/>
            <a:rect l="l" t="t" r="r" b="b"/>
            <a:pathLst>
              <a:path w="346075" h="489585">
                <a:moveTo>
                  <a:pt x="0" y="0"/>
                </a:moveTo>
                <a:lnTo>
                  <a:pt x="0" y="489204"/>
                </a:lnTo>
                <a:lnTo>
                  <a:pt x="345947" y="444728"/>
                </a:lnTo>
                <a:lnTo>
                  <a:pt x="345947" y="44475"/>
                </a:lnTo>
                <a:lnTo>
                  <a:pt x="0" y="0"/>
                </a:lnTo>
                <a:close/>
              </a:path>
            </a:pathLst>
          </a:custGeom>
          <a:solidFill>
            <a:srgbClr val="617A7E"/>
          </a:solidFill>
        </p:spPr>
        <p:txBody>
          <a:bodyPr wrap="square" lIns="0" tIns="0" rIns="0" bIns="0" rtlCol="0"/>
          <a:lstStyle/>
          <a:p>
            <a:endParaRPr sz="3600">
              <a:solidFill>
                <a:prstClr val="black"/>
              </a:solidFill>
            </a:endParaRPr>
          </a:p>
        </p:txBody>
      </p:sp>
      <p:sp>
        <p:nvSpPr>
          <p:cNvPr id="18" name="object 18"/>
          <p:cNvSpPr txBox="1"/>
          <p:nvPr/>
        </p:nvSpPr>
        <p:spPr>
          <a:xfrm>
            <a:off x="945693" y="2559810"/>
            <a:ext cx="689610" cy="239809"/>
          </a:xfrm>
          <a:prstGeom prst="rect">
            <a:avLst/>
          </a:prstGeom>
        </p:spPr>
        <p:txBody>
          <a:bodyPr vert="horz" wrap="square" lIns="0" tIns="24130" rIns="0" bIns="0" rtlCol="0">
            <a:spAutoFit/>
          </a:bodyPr>
          <a:lstStyle/>
          <a:p>
            <a:pPr marL="25400">
              <a:spcBef>
                <a:spcPts val="190"/>
              </a:spcBef>
            </a:pPr>
            <a:r>
              <a:rPr sz="1400" b="1" spc="-20" dirty="0">
                <a:solidFill>
                  <a:srgbClr val="FFFFFF"/>
                </a:solidFill>
                <a:latin typeface="Segoe UI"/>
                <a:cs typeface="Segoe UI"/>
              </a:rPr>
              <a:t>Module</a:t>
            </a:r>
            <a:endParaRPr sz="1400">
              <a:solidFill>
                <a:prstClr val="black"/>
              </a:solidFill>
              <a:latin typeface="Segoe UI"/>
              <a:cs typeface="Segoe UI"/>
            </a:endParaRPr>
          </a:p>
        </p:txBody>
      </p:sp>
      <p:sp>
        <p:nvSpPr>
          <p:cNvPr id="19" name="object 19"/>
          <p:cNvSpPr txBox="1"/>
          <p:nvPr/>
        </p:nvSpPr>
        <p:spPr>
          <a:xfrm>
            <a:off x="1212697" y="2756916"/>
            <a:ext cx="153670" cy="239809"/>
          </a:xfrm>
          <a:prstGeom prst="rect">
            <a:avLst/>
          </a:prstGeom>
        </p:spPr>
        <p:txBody>
          <a:bodyPr vert="horz" wrap="square" lIns="0" tIns="24130" rIns="0" bIns="0" rtlCol="0">
            <a:spAutoFit/>
          </a:bodyPr>
          <a:lstStyle/>
          <a:p>
            <a:pPr marL="25400">
              <a:spcBef>
                <a:spcPts val="190"/>
              </a:spcBef>
            </a:pPr>
            <a:r>
              <a:rPr sz="1400" b="1" spc="-10" dirty="0">
                <a:solidFill>
                  <a:srgbClr val="FFFFFF"/>
                </a:solidFill>
                <a:latin typeface="Segoe UI"/>
                <a:cs typeface="Segoe UI"/>
              </a:rPr>
              <a:t>1</a:t>
            </a:r>
            <a:endParaRPr sz="1400">
              <a:solidFill>
                <a:prstClr val="black"/>
              </a:solidFill>
              <a:latin typeface="Segoe UI"/>
              <a:cs typeface="Segoe UI"/>
            </a:endParaRPr>
          </a:p>
        </p:txBody>
      </p:sp>
      <p:sp>
        <p:nvSpPr>
          <p:cNvPr id="20" name="object 20"/>
          <p:cNvSpPr txBox="1"/>
          <p:nvPr/>
        </p:nvSpPr>
        <p:spPr>
          <a:xfrm>
            <a:off x="945693" y="3982718"/>
            <a:ext cx="689610" cy="239809"/>
          </a:xfrm>
          <a:prstGeom prst="rect">
            <a:avLst/>
          </a:prstGeom>
        </p:spPr>
        <p:txBody>
          <a:bodyPr vert="horz" wrap="square" lIns="0" tIns="24130" rIns="0" bIns="0" rtlCol="0">
            <a:spAutoFit/>
          </a:bodyPr>
          <a:lstStyle/>
          <a:p>
            <a:pPr marL="25400">
              <a:spcBef>
                <a:spcPts val="190"/>
              </a:spcBef>
            </a:pPr>
            <a:r>
              <a:rPr sz="1400" b="1" spc="-20" dirty="0">
                <a:solidFill>
                  <a:srgbClr val="FFFFFF"/>
                </a:solidFill>
                <a:latin typeface="Segoe UI"/>
                <a:cs typeface="Segoe UI"/>
              </a:rPr>
              <a:t>Module</a:t>
            </a:r>
            <a:endParaRPr sz="1400">
              <a:solidFill>
                <a:prstClr val="black"/>
              </a:solidFill>
              <a:latin typeface="Segoe UI"/>
              <a:cs typeface="Segoe UI"/>
            </a:endParaRPr>
          </a:p>
        </p:txBody>
      </p:sp>
      <p:sp>
        <p:nvSpPr>
          <p:cNvPr id="21" name="object 21"/>
          <p:cNvSpPr txBox="1"/>
          <p:nvPr/>
        </p:nvSpPr>
        <p:spPr>
          <a:xfrm>
            <a:off x="1212697" y="4179568"/>
            <a:ext cx="153670" cy="239809"/>
          </a:xfrm>
          <a:prstGeom prst="rect">
            <a:avLst/>
          </a:prstGeom>
        </p:spPr>
        <p:txBody>
          <a:bodyPr vert="horz" wrap="square" lIns="0" tIns="24130" rIns="0" bIns="0" rtlCol="0">
            <a:spAutoFit/>
          </a:bodyPr>
          <a:lstStyle/>
          <a:p>
            <a:pPr marL="25400">
              <a:spcBef>
                <a:spcPts val="190"/>
              </a:spcBef>
            </a:pPr>
            <a:r>
              <a:rPr sz="1400" b="1" spc="-10" dirty="0">
                <a:solidFill>
                  <a:srgbClr val="FFFFFF"/>
                </a:solidFill>
                <a:latin typeface="Segoe UI"/>
                <a:cs typeface="Segoe UI"/>
              </a:rPr>
              <a:t>2</a:t>
            </a:r>
            <a:endParaRPr sz="1400">
              <a:solidFill>
                <a:prstClr val="black"/>
              </a:solidFill>
              <a:latin typeface="Segoe UI"/>
              <a:cs typeface="Segoe UI"/>
            </a:endParaRPr>
          </a:p>
        </p:txBody>
      </p:sp>
      <p:sp>
        <p:nvSpPr>
          <p:cNvPr id="22" name="object 22"/>
          <p:cNvSpPr txBox="1"/>
          <p:nvPr/>
        </p:nvSpPr>
        <p:spPr>
          <a:xfrm>
            <a:off x="945693" y="5345174"/>
            <a:ext cx="689610" cy="239809"/>
          </a:xfrm>
          <a:prstGeom prst="rect">
            <a:avLst/>
          </a:prstGeom>
        </p:spPr>
        <p:txBody>
          <a:bodyPr vert="horz" wrap="square" lIns="0" tIns="24130" rIns="0" bIns="0" rtlCol="0">
            <a:spAutoFit/>
          </a:bodyPr>
          <a:lstStyle/>
          <a:p>
            <a:pPr marL="25400">
              <a:spcBef>
                <a:spcPts val="190"/>
              </a:spcBef>
            </a:pPr>
            <a:r>
              <a:rPr sz="1400" b="1" spc="-20" dirty="0">
                <a:solidFill>
                  <a:srgbClr val="FFFFFF"/>
                </a:solidFill>
                <a:latin typeface="Segoe UI"/>
                <a:cs typeface="Segoe UI"/>
              </a:rPr>
              <a:t>Module</a:t>
            </a:r>
            <a:endParaRPr sz="1400">
              <a:solidFill>
                <a:prstClr val="black"/>
              </a:solidFill>
              <a:latin typeface="Segoe UI"/>
              <a:cs typeface="Segoe UI"/>
            </a:endParaRPr>
          </a:p>
        </p:txBody>
      </p:sp>
      <p:sp>
        <p:nvSpPr>
          <p:cNvPr id="23" name="object 23"/>
          <p:cNvSpPr txBox="1"/>
          <p:nvPr/>
        </p:nvSpPr>
        <p:spPr>
          <a:xfrm>
            <a:off x="1212697" y="5545834"/>
            <a:ext cx="153670" cy="239809"/>
          </a:xfrm>
          <a:prstGeom prst="rect">
            <a:avLst/>
          </a:prstGeom>
        </p:spPr>
        <p:txBody>
          <a:bodyPr vert="horz" wrap="square" lIns="0" tIns="24130" rIns="0" bIns="0" rtlCol="0">
            <a:spAutoFit/>
          </a:bodyPr>
          <a:lstStyle/>
          <a:p>
            <a:pPr marL="25400">
              <a:spcBef>
                <a:spcPts val="190"/>
              </a:spcBef>
            </a:pPr>
            <a:r>
              <a:rPr sz="1400" b="1" spc="-10" dirty="0">
                <a:solidFill>
                  <a:srgbClr val="FFFFFF"/>
                </a:solidFill>
                <a:latin typeface="Segoe UI"/>
                <a:cs typeface="Segoe UI"/>
              </a:rPr>
              <a:t>3</a:t>
            </a:r>
            <a:endParaRPr sz="1400">
              <a:solidFill>
                <a:prstClr val="black"/>
              </a:solidFill>
              <a:latin typeface="Segoe UI"/>
              <a:cs typeface="Segoe UI"/>
            </a:endParaRPr>
          </a:p>
        </p:txBody>
      </p:sp>
      <p:sp>
        <p:nvSpPr>
          <p:cNvPr id="24" name="object 24"/>
          <p:cNvSpPr txBox="1"/>
          <p:nvPr/>
        </p:nvSpPr>
        <p:spPr>
          <a:xfrm>
            <a:off x="945693" y="6691882"/>
            <a:ext cx="689610" cy="239809"/>
          </a:xfrm>
          <a:prstGeom prst="rect">
            <a:avLst/>
          </a:prstGeom>
        </p:spPr>
        <p:txBody>
          <a:bodyPr vert="horz" wrap="square" lIns="0" tIns="24130" rIns="0" bIns="0" rtlCol="0">
            <a:spAutoFit/>
          </a:bodyPr>
          <a:lstStyle/>
          <a:p>
            <a:pPr marL="25400">
              <a:spcBef>
                <a:spcPts val="190"/>
              </a:spcBef>
            </a:pPr>
            <a:r>
              <a:rPr sz="1400" b="1" spc="-20" dirty="0">
                <a:solidFill>
                  <a:srgbClr val="FFFFFF"/>
                </a:solidFill>
                <a:latin typeface="Segoe UI"/>
                <a:cs typeface="Segoe UI"/>
              </a:rPr>
              <a:t>Module</a:t>
            </a:r>
            <a:endParaRPr sz="1400">
              <a:solidFill>
                <a:prstClr val="black"/>
              </a:solidFill>
              <a:latin typeface="Segoe UI"/>
              <a:cs typeface="Segoe UI"/>
            </a:endParaRPr>
          </a:p>
        </p:txBody>
      </p:sp>
      <p:sp>
        <p:nvSpPr>
          <p:cNvPr id="25" name="object 25"/>
          <p:cNvSpPr txBox="1"/>
          <p:nvPr/>
        </p:nvSpPr>
        <p:spPr>
          <a:xfrm>
            <a:off x="1212697" y="6888732"/>
            <a:ext cx="153670" cy="239809"/>
          </a:xfrm>
          <a:prstGeom prst="rect">
            <a:avLst/>
          </a:prstGeom>
        </p:spPr>
        <p:txBody>
          <a:bodyPr vert="horz" wrap="square" lIns="0" tIns="24130" rIns="0" bIns="0" rtlCol="0">
            <a:spAutoFit/>
          </a:bodyPr>
          <a:lstStyle/>
          <a:p>
            <a:pPr marL="25400">
              <a:spcBef>
                <a:spcPts val="190"/>
              </a:spcBef>
            </a:pPr>
            <a:r>
              <a:rPr sz="1400" b="1" spc="-10" dirty="0">
                <a:solidFill>
                  <a:srgbClr val="FFFFFF"/>
                </a:solidFill>
                <a:latin typeface="Segoe UI"/>
                <a:cs typeface="Segoe UI"/>
              </a:rPr>
              <a:t>4</a:t>
            </a:r>
            <a:endParaRPr sz="1400">
              <a:solidFill>
                <a:prstClr val="black"/>
              </a:solidFill>
              <a:latin typeface="Segoe UI"/>
              <a:cs typeface="Segoe UI"/>
            </a:endParaRPr>
          </a:p>
        </p:txBody>
      </p:sp>
      <p:sp>
        <p:nvSpPr>
          <p:cNvPr id="26" name="object 26"/>
          <p:cNvSpPr txBox="1"/>
          <p:nvPr/>
        </p:nvSpPr>
        <p:spPr>
          <a:xfrm>
            <a:off x="945693" y="8032292"/>
            <a:ext cx="689610" cy="239809"/>
          </a:xfrm>
          <a:prstGeom prst="rect">
            <a:avLst/>
          </a:prstGeom>
        </p:spPr>
        <p:txBody>
          <a:bodyPr vert="horz" wrap="square" lIns="0" tIns="24130" rIns="0" bIns="0" rtlCol="0">
            <a:spAutoFit/>
          </a:bodyPr>
          <a:lstStyle/>
          <a:p>
            <a:pPr marL="25400">
              <a:spcBef>
                <a:spcPts val="190"/>
              </a:spcBef>
            </a:pPr>
            <a:r>
              <a:rPr sz="1400" b="1" spc="-20" dirty="0">
                <a:solidFill>
                  <a:srgbClr val="FFFFFF"/>
                </a:solidFill>
                <a:latin typeface="Segoe UI"/>
                <a:cs typeface="Segoe UI"/>
              </a:rPr>
              <a:t>Module</a:t>
            </a:r>
            <a:endParaRPr sz="1400">
              <a:solidFill>
                <a:prstClr val="black"/>
              </a:solidFill>
              <a:latin typeface="Segoe UI"/>
              <a:cs typeface="Segoe UI"/>
            </a:endParaRPr>
          </a:p>
        </p:txBody>
      </p:sp>
      <p:sp>
        <p:nvSpPr>
          <p:cNvPr id="27" name="object 27"/>
          <p:cNvSpPr txBox="1"/>
          <p:nvPr/>
        </p:nvSpPr>
        <p:spPr>
          <a:xfrm>
            <a:off x="1212697" y="8232240"/>
            <a:ext cx="153670" cy="239809"/>
          </a:xfrm>
          <a:prstGeom prst="rect">
            <a:avLst/>
          </a:prstGeom>
        </p:spPr>
        <p:txBody>
          <a:bodyPr vert="horz" wrap="square" lIns="0" tIns="24130" rIns="0" bIns="0" rtlCol="0">
            <a:spAutoFit/>
          </a:bodyPr>
          <a:lstStyle/>
          <a:p>
            <a:pPr marL="25400">
              <a:spcBef>
                <a:spcPts val="190"/>
              </a:spcBef>
            </a:pPr>
            <a:r>
              <a:rPr sz="1400" b="1" spc="-10" dirty="0">
                <a:solidFill>
                  <a:srgbClr val="FFFFFF"/>
                </a:solidFill>
                <a:latin typeface="Segoe UI"/>
                <a:cs typeface="Segoe UI"/>
              </a:rPr>
              <a:t>5</a:t>
            </a:r>
            <a:endParaRPr sz="1400">
              <a:solidFill>
                <a:prstClr val="black"/>
              </a:solidFill>
              <a:latin typeface="Segoe UI"/>
              <a:cs typeface="Segoe UI"/>
            </a:endParaRPr>
          </a:p>
        </p:txBody>
      </p:sp>
      <p:sp>
        <p:nvSpPr>
          <p:cNvPr id="28" name="object 28"/>
          <p:cNvSpPr/>
          <p:nvPr/>
        </p:nvSpPr>
        <p:spPr>
          <a:xfrm>
            <a:off x="12262105" y="1837945"/>
            <a:ext cx="339090" cy="7397750"/>
          </a:xfrm>
          <a:custGeom>
            <a:avLst/>
            <a:gdLst/>
            <a:ahLst/>
            <a:cxnLst/>
            <a:rect l="l" t="t" r="r" b="b"/>
            <a:pathLst>
              <a:path w="169545" h="3698875">
                <a:moveTo>
                  <a:pt x="0" y="3698748"/>
                </a:moveTo>
                <a:lnTo>
                  <a:pt x="169163" y="3698748"/>
                </a:lnTo>
                <a:lnTo>
                  <a:pt x="169163" y="0"/>
                </a:lnTo>
                <a:lnTo>
                  <a:pt x="0" y="0"/>
                </a:lnTo>
                <a:lnTo>
                  <a:pt x="0" y="3698748"/>
                </a:lnTo>
                <a:close/>
              </a:path>
            </a:pathLst>
          </a:custGeom>
          <a:solidFill>
            <a:srgbClr val="292E3A"/>
          </a:solidFill>
        </p:spPr>
        <p:txBody>
          <a:bodyPr wrap="square" lIns="0" tIns="0" rIns="0" bIns="0" rtlCol="0"/>
          <a:lstStyle/>
          <a:p>
            <a:endParaRPr sz="3600">
              <a:solidFill>
                <a:prstClr val="black"/>
              </a:solidFill>
            </a:endParaRPr>
          </a:p>
        </p:txBody>
      </p:sp>
      <p:sp>
        <p:nvSpPr>
          <p:cNvPr id="29" name="object 29"/>
          <p:cNvSpPr/>
          <p:nvPr/>
        </p:nvSpPr>
        <p:spPr>
          <a:xfrm>
            <a:off x="11905489" y="6257545"/>
            <a:ext cx="356870" cy="1283970"/>
          </a:xfrm>
          <a:custGeom>
            <a:avLst/>
            <a:gdLst/>
            <a:ahLst/>
            <a:cxnLst/>
            <a:rect l="l" t="t" r="r" b="b"/>
            <a:pathLst>
              <a:path w="178435" h="641985">
                <a:moveTo>
                  <a:pt x="178307" y="0"/>
                </a:moveTo>
                <a:lnTo>
                  <a:pt x="0" y="76200"/>
                </a:lnTo>
                <a:lnTo>
                  <a:pt x="0" y="565403"/>
                </a:lnTo>
                <a:lnTo>
                  <a:pt x="178307" y="641603"/>
                </a:lnTo>
                <a:lnTo>
                  <a:pt x="178307" y="0"/>
                </a:lnTo>
                <a:close/>
              </a:path>
            </a:pathLst>
          </a:custGeom>
          <a:solidFill>
            <a:srgbClr val="0F917D"/>
          </a:solidFill>
        </p:spPr>
        <p:txBody>
          <a:bodyPr wrap="square" lIns="0" tIns="0" rIns="0" bIns="0" rtlCol="0"/>
          <a:lstStyle/>
          <a:p>
            <a:endParaRPr sz="3600">
              <a:solidFill>
                <a:prstClr val="black"/>
              </a:solidFill>
            </a:endParaRPr>
          </a:p>
        </p:txBody>
      </p:sp>
      <p:sp>
        <p:nvSpPr>
          <p:cNvPr id="30" name="object 30"/>
          <p:cNvSpPr/>
          <p:nvPr/>
        </p:nvSpPr>
        <p:spPr>
          <a:xfrm>
            <a:off x="11905488" y="6409944"/>
            <a:ext cx="695960" cy="979168"/>
          </a:xfrm>
          <a:custGeom>
            <a:avLst/>
            <a:gdLst/>
            <a:ahLst/>
            <a:cxnLst/>
            <a:rect l="l" t="t" r="r" b="b"/>
            <a:pathLst>
              <a:path w="347979" h="489585">
                <a:moveTo>
                  <a:pt x="0" y="0"/>
                </a:moveTo>
                <a:lnTo>
                  <a:pt x="0" y="489203"/>
                </a:lnTo>
                <a:lnTo>
                  <a:pt x="347471" y="443102"/>
                </a:lnTo>
                <a:lnTo>
                  <a:pt x="347471" y="44450"/>
                </a:lnTo>
                <a:lnTo>
                  <a:pt x="0" y="0"/>
                </a:lnTo>
                <a:close/>
              </a:path>
            </a:pathLst>
          </a:custGeom>
          <a:solidFill>
            <a:srgbClr val="16A995"/>
          </a:solidFill>
        </p:spPr>
        <p:txBody>
          <a:bodyPr wrap="square" lIns="0" tIns="0" rIns="0" bIns="0" rtlCol="0"/>
          <a:lstStyle/>
          <a:p>
            <a:endParaRPr sz="3600">
              <a:solidFill>
                <a:prstClr val="black"/>
              </a:solidFill>
            </a:endParaRPr>
          </a:p>
        </p:txBody>
      </p:sp>
      <p:sp>
        <p:nvSpPr>
          <p:cNvPr id="31" name="object 31"/>
          <p:cNvSpPr/>
          <p:nvPr/>
        </p:nvSpPr>
        <p:spPr>
          <a:xfrm>
            <a:off x="11905489" y="2188464"/>
            <a:ext cx="356870" cy="1280160"/>
          </a:xfrm>
          <a:custGeom>
            <a:avLst/>
            <a:gdLst/>
            <a:ahLst/>
            <a:cxnLst/>
            <a:rect l="l" t="t" r="r" b="b"/>
            <a:pathLst>
              <a:path w="178435" h="640080">
                <a:moveTo>
                  <a:pt x="178307" y="0"/>
                </a:moveTo>
                <a:lnTo>
                  <a:pt x="0" y="76200"/>
                </a:lnTo>
                <a:lnTo>
                  <a:pt x="0" y="563879"/>
                </a:lnTo>
                <a:lnTo>
                  <a:pt x="178307" y="640079"/>
                </a:lnTo>
                <a:lnTo>
                  <a:pt x="178307" y="0"/>
                </a:lnTo>
                <a:close/>
              </a:path>
            </a:pathLst>
          </a:custGeom>
          <a:solidFill>
            <a:srgbClr val="07709B"/>
          </a:solidFill>
        </p:spPr>
        <p:txBody>
          <a:bodyPr wrap="square" lIns="0" tIns="0" rIns="0" bIns="0" rtlCol="0"/>
          <a:lstStyle/>
          <a:p>
            <a:endParaRPr sz="3600">
              <a:solidFill>
                <a:prstClr val="black"/>
              </a:solidFill>
            </a:endParaRPr>
          </a:p>
        </p:txBody>
      </p:sp>
      <p:sp>
        <p:nvSpPr>
          <p:cNvPr id="32" name="object 32"/>
          <p:cNvSpPr/>
          <p:nvPr/>
        </p:nvSpPr>
        <p:spPr>
          <a:xfrm>
            <a:off x="11905488" y="2340864"/>
            <a:ext cx="695960" cy="975360"/>
          </a:xfrm>
          <a:custGeom>
            <a:avLst/>
            <a:gdLst/>
            <a:ahLst/>
            <a:cxnLst/>
            <a:rect l="l" t="t" r="r" b="b"/>
            <a:pathLst>
              <a:path w="347979" h="487680">
                <a:moveTo>
                  <a:pt x="0" y="0"/>
                </a:moveTo>
                <a:lnTo>
                  <a:pt x="0" y="487679"/>
                </a:lnTo>
                <a:lnTo>
                  <a:pt x="347471" y="441578"/>
                </a:lnTo>
                <a:lnTo>
                  <a:pt x="347471" y="42925"/>
                </a:lnTo>
                <a:lnTo>
                  <a:pt x="0" y="0"/>
                </a:lnTo>
                <a:close/>
              </a:path>
            </a:pathLst>
          </a:custGeom>
          <a:solidFill>
            <a:srgbClr val="0D80B8"/>
          </a:solidFill>
        </p:spPr>
        <p:txBody>
          <a:bodyPr wrap="square" lIns="0" tIns="0" rIns="0" bIns="0" rtlCol="0"/>
          <a:lstStyle/>
          <a:p>
            <a:endParaRPr sz="3600">
              <a:solidFill>
                <a:prstClr val="black"/>
              </a:solidFill>
            </a:endParaRPr>
          </a:p>
        </p:txBody>
      </p:sp>
      <p:sp>
        <p:nvSpPr>
          <p:cNvPr id="33" name="object 33"/>
          <p:cNvSpPr/>
          <p:nvPr/>
        </p:nvSpPr>
        <p:spPr>
          <a:xfrm>
            <a:off x="11905489" y="3550921"/>
            <a:ext cx="356870" cy="1283970"/>
          </a:xfrm>
          <a:custGeom>
            <a:avLst/>
            <a:gdLst/>
            <a:ahLst/>
            <a:cxnLst/>
            <a:rect l="l" t="t" r="r" b="b"/>
            <a:pathLst>
              <a:path w="178435" h="641985">
                <a:moveTo>
                  <a:pt x="178307" y="0"/>
                </a:moveTo>
                <a:lnTo>
                  <a:pt x="0" y="76073"/>
                </a:lnTo>
                <a:lnTo>
                  <a:pt x="0" y="565531"/>
                </a:lnTo>
                <a:lnTo>
                  <a:pt x="178307" y="641603"/>
                </a:lnTo>
                <a:lnTo>
                  <a:pt x="178307" y="0"/>
                </a:lnTo>
                <a:close/>
              </a:path>
            </a:pathLst>
          </a:custGeom>
          <a:solidFill>
            <a:srgbClr val="CE7D0A"/>
          </a:solidFill>
        </p:spPr>
        <p:txBody>
          <a:bodyPr wrap="square" lIns="0" tIns="0" rIns="0" bIns="0" rtlCol="0"/>
          <a:lstStyle/>
          <a:p>
            <a:endParaRPr sz="3600">
              <a:solidFill>
                <a:prstClr val="black"/>
              </a:solidFill>
            </a:endParaRPr>
          </a:p>
        </p:txBody>
      </p:sp>
      <p:sp>
        <p:nvSpPr>
          <p:cNvPr id="34" name="object 34"/>
          <p:cNvSpPr/>
          <p:nvPr/>
        </p:nvSpPr>
        <p:spPr>
          <a:xfrm>
            <a:off x="11905488" y="3703320"/>
            <a:ext cx="695960" cy="979168"/>
          </a:xfrm>
          <a:custGeom>
            <a:avLst/>
            <a:gdLst/>
            <a:ahLst/>
            <a:cxnLst/>
            <a:rect l="l" t="t" r="r" b="b"/>
            <a:pathLst>
              <a:path w="347979" h="489585">
                <a:moveTo>
                  <a:pt x="0" y="0"/>
                </a:moveTo>
                <a:lnTo>
                  <a:pt x="0" y="489203"/>
                </a:lnTo>
                <a:lnTo>
                  <a:pt x="347471" y="443229"/>
                </a:lnTo>
                <a:lnTo>
                  <a:pt x="347471" y="45973"/>
                </a:lnTo>
                <a:lnTo>
                  <a:pt x="0" y="0"/>
                </a:lnTo>
                <a:close/>
              </a:path>
            </a:pathLst>
          </a:custGeom>
          <a:solidFill>
            <a:srgbClr val="F19C13"/>
          </a:solidFill>
        </p:spPr>
        <p:txBody>
          <a:bodyPr wrap="square" lIns="0" tIns="0" rIns="0" bIns="0" rtlCol="0"/>
          <a:lstStyle/>
          <a:p>
            <a:endParaRPr sz="3600">
              <a:solidFill>
                <a:prstClr val="black"/>
              </a:solidFill>
            </a:endParaRPr>
          </a:p>
        </p:txBody>
      </p:sp>
      <p:sp>
        <p:nvSpPr>
          <p:cNvPr id="35" name="object 35"/>
          <p:cNvSpPr/>
          <p:nvPr/>
        </p:nvSpPr>
        <p:spPr>
          <a:xfrm>
            <a:off x="11905489" y="4916422"/>
            <a:ext cx="356870" cy="1277620"/>
          </a:xfrm>
          <a:custGeom>
            <a:avLst/>
            <a:gdLst/>
            <a:ahLst/>
            <a:cxnLst/>
            <a:rect l="l" t="t" r="r" b="b"/>
            <a:pathLst>
              <a:path w="178435" h="638810">
                <a:moveTo>
                  <a:pt x="178307" y="0"/>
                </a:moveTo>
                <a:lnTo>
                  <a:pt x="0" y="76073"/>
                </a:lnTo>
                <a:lnTo>
                  <a:pt x="0" y="565657"/>
                </a:lnTo>
                <a:lnTo>
                  <a:pt x="178307" y="638556"/>
                </a:lnTo>
                <a:lnTo>
                  <a:pt x="178307" y="0"/>
                </a:lnTo>
                <a:close/>
              </a:path>
            </a:pathLst>
          </a:custGeom>
          <a:solidFill>
            <a:srgbClr val="859E43"/>
          </a:solidFill>
        </p:spPr>
        <p:txBody>
          <a:bodyPr wrap="square" lIns="0" tIns="0" rIns="0" bIns="0" rtlCol="0"/>
          <a:lstStyle/>
          <a:p>
            <a:endParaRPr sz="3600">
              <a:solidFill>
                <a:prstClr val="black"/>
              </a:solidFill>
            </a:endParaRPr>
          </a:p>
        </p:txBody>
      </p:sp>
      <p:sp>
        <p:nvSpPr>
          <p:cNvPr id="36" name="object 36"/>
          <p:cNvSpPr/>
          <p:nvPr/>
        </p:nvSpPr>
        <p:spPr>
          <a:xfrm>
            <a:off x="11905488" y="5068822"/>
            <a:ext cx="695960" cy="979168"/>
          </a:xfrm>
          <a:custGeom>
            <a:avLst/>
            <a:gdLst/>
            <a:ahLst/>
            <a:cxnLst/>
            <a:rect l="l" t="t" r="r" b="b"/>
            <a:pathLst>
              <a:path w="347979" h="489585">
                <a:moveTo>
                  <a:pt x="0" y="0"/>
                </a:moveTo>
                <a:lnTo>
                  <a:pt x="0" y="489204"/>
                </a:lnTo>
                <a:lnTo>
                  <a:pt x="347471" y="443230"/>
                </a:lnTo>
                <a:lnTo>
                  <a:pt x="347471" y="45974"/>
                </a:lnTo>
                <a:lnTo>
                  <a:pt x="0" y="0"/>
                </a:lnTo>
                <a:close/>
              </a:path>
            </a:pathLst>
          </a:custGeom>
          <a:solidFill>
            <a:srgbClr val="9CB955"/>
          </a:solidFill>
        </p:spPr>
        <p:txBody>
          <a:bodyPr wrap="square" lIns="0" tIns="0" rIns="0" bIns="0" rtlCol="0"/>
          <a:lstStyle/>
          <a:p>
            <a:endParaRPr sz="3600">
              <a:solidFill>
                <a:prstClr val="black"/>
              </a:solidFill>
            </a:endParaRPr>
          </a:p>
        </p:txBody>
      </p:sp>
      <p:sp>
        <p:nvSpPr>
          <p:cNvPr id="37" name="object 37"/>
          <p:cNvSpPr/>
          <p:nvPr/>
        </p:nvSpPr>
        <p:spPr>
          <a:xfrm>
            <a:off x="11905489" y="7601710"/>
            <a:ext cx="356870" cy="1280160"/>
          </a:xfrm>
          <a:custGeom>
            <a:avLst/>
            <a:gdLst/>
            <a:ahLst/>
            <a:cxnLst/>
            <a:rect l="l" t="t" r="r" b="b"/>
            <a:pathLst>
              <a:path w="178435" h="640079">
                <a:moveTo>
                  <a:pt x="178307" y="0"/>
                </a:moveTo>
                <a:lnTo>
                  <a:pt x="0" y="74650"/>
                </a:lnTo>
                <a:lnTo>
                  <a:pt x="0" y="563841"/>
                </a:lnTo>
                <a:lnTo>
                  <a:pt x="178307" y="640080"/>
                </a:lnTo>
                <a:lnTo>
                  <a:pt x="178307" y="0"/>
                </a:lnTo>
                <a:close/>
              </a:path>
            </a:pathLst>
          </a:custGeom>
          <a:solidFill>
            <a:srgbClr val="536D79"/>
          </a:solidFill>
        </p:spPr>
        <p:txBody>
          <a:bodyPr wrap="square" lIns="0" tIns="0" rIns="0" bIns="0" rtlCol="0"/>
          <a:lstStyle/>
          <a:p>
            <a:endParaRPr sz="3600">
              <a:solidFill>
                <a:prstClr val="black"/>
              </a:solidFill>
            </a:endParaRPr>
          </a:p>
        </p:txBody>
      </p:sp>
      <p:sp>
        <p:nvSpPr>
          <p:cNvPr id="38" name="object 38"/>
          <p:cNvSpPr/>
          <p:nvPr/>
        </p:nvSpPr>
        <p:spPr>
          <a:xfrm>
            <a:off x="11905488" y="7751064"/>
            <a:ext cx="695960" cy="979168"/>
          </a:xfrm>
          <a:custGeom>
            <a:avLst/>
            <a:gdLst/>
            <a:ahLst/>
            <a:cxnLst/>
            <a:rect l="l" t="t" r="r" b="b"/>
            <a:pathLst>
              <a:path w="347979" h="489585">
                <a:moveTo>
                  <a:pt x="0" y="0"/>
                </a:moveTo>
                <a:lnTo>
                  <a:pt x="0" y="489204"/>
                </a:lnTo>
                <a:lnTo>
                  <a:pt x="347471" y="444728"/>
                </a:lnTo>
                <a:lnTo>
                  <a:pt x="347471" y="44475"/>
                </a:lnTo>
                <a:lnTo>
                  <a:pt x="0" y="0"/>
                </a:lnTo>
                <a:close/>
              </a:path>
            </a:pathLst>
          </a:custGeom>
          <a:solidFill>
            <a:srgbClr val="617A7E"/>
          </a:solidFill>
        </p:spPr>
        <p:txBody>
          <a:bodyPr wrap="square" lIns="0" tIns="0" rIns="0" bIns="0" rtlCol="0"/>
          <a:lstStyle/>
          <a:p>
            <a:endParaRPr sz="3600">
              <a:solidFill>
                <a:prstClr val="black"/>
              </a:solidFill>
            </a:endParaRPr>
          </a:p>
        </p:txBody>
      </p:sp>
      <p:sp>
        <p:nvSpPr>
          <p:cNvPr id="39" name="object 39"/>
          <p:cNvSpPr txBox="1"/>
          <p:nvPr/>
        </p:nvSpPr>
        <p:spPr>
          <a:xfrm>
            <a:off x="11911077" y="2559810"/>
            <a:ext cx="689610" cy="239809"/>
          </a:xfrm>
          <a:prstGeom prst="rect">
            <a:avLst/>
          </a:prstGeom>
        </p:spPr>
        <p:txBody>
          <a:bodyPr vert="horz" wrap="square" lIns="0" tIns="24130" rIns="0" bIns="0" rtlCol="0">
            <a:spAutoFit/>
          </a:bodyPr>
          <a:lstStyle/>
          <a:p>
            <a:pPr marL="25400">
              <a:spcBef>
                <a:spcPts val="190"/>
              </a:spcBef>
            </a:pPr>
            <a:r>
              <a:rPr sz="1400" b="1" spc="-20" dirty="0">
                <a:solidFill>
                  <a:srgbClr val="FFFFFF"/>
                </a:solidFill>
                <a:latin typeface="Segoe UI"/>
                <a:cs typeface="Segoe UI"/>
              </a:rPr>
              <a:t>Module</a:t>
            </a:r>
            <a:endParaRPr sz="1400">
              <a:solidFill>
                <a:prstClr val="black"/>
              </a:solidFill>
              <a:latin typeface="Segoe UI"/>
              <a:cs typeface="Segoe UI"/>
            </a:endParaRPr>
          </a:p>
        </p:txBody>
      </p:sp>
      <p:sp>
        <p:nvSpPr>
          <p:cNvPr id="40" name="object 40"/>
          <p:cNvSpPr txBox="1"/>
          <p:nvPr/>
        </p:nvSpPr>
        <p:spPr>
          <a:xfrm>
            <a:off x="12178283" y="2756916"/>
            <a:ext cx="153670" cy="239809"/>
          </a:xfrm>
          <a:prstGeom prst="rect">
            <a:avLst/>
          </a:prstGeom>
        </p:spPr>
        <p:txBody>
          <a:bodyPr vert="horz" wrap="square" lIns="0" tIns="24130" rIns="0" bIns="0" rtlCol="0">
            <a:spAutoFit/>
          </a:bodyPr>
          <a:lstStyle/>
          <a:p>
            <a:pPr marL="25400">
              <a:spcBef>
                <a:spcPts val="190"/>
              </a:spcBef>
            </a:pPr>
            <a:r>
              <a:rPr sz="1400" b="1" spc="-10" dirty="0">
                <a:solidFill>
                  <a:srgbClr val="FFFFFF"/>
                </a:solidFill>
                <a:latin typeface="Segoe UI"/>
                <a:cs typeface="Segoe UI"/>
              </a:rPr>
              <a:t>6</a:t>
            </a:r>
            <a:endParaRPr sz="1400">
              <a:solidFill>
                <a:prstClr val="black"/>
              </a:solidFill>
              <a:latin typeface="Segoe UI"/>
              <a:cs typeface="Segoe UI"/>
            </a:endParaRPr>
          </a:p>
        </p:txBody>
      </p:sp>
      <p:sp>
        <p:nvSpPr>
          <p:cNvPr id="41" name="object 41"/>
          <p:cNvSpPr txBox="1"/>
          <p:nvPr/>
        </p:nvSpPr>
        <p:spPr>
          <a:xfrm>
            <a:off x="11911077" y="3982718"/>
            <a:ext cx="689610" cy="239809"/>
          </a:xfrm>
          <a:prstGeom prst="rect">
            <a:avLst/>
          </a:prstGeom>
        </p:spPr>
        <p:txBody>
          <a:bodyPr vert="horz" wrap="square" lIns="0" tIns="24130" rIns="0" bIns="0" rtlCol="0">
            <a:spAutoFit/>
          </a:bodyPr>
          <a:lstStyle/>
          <a:p>
            <a:pPr marL="25400">
              <a:spcBef>
                <a:spcPts val="190"/>
              </a:spcBef>
            </a:pPr>
            <a:r>
              <a:rPr sz="1400" b="1" spc="-20" dirty="0">
                <a:solidFill>
                  <a:srgbClr val="FFFFFF"/>
                </a:solidFill>
                <a:latin typeface="Segoe UI"/>
                <a:cs typeface="Segoe UI"/>
              </a:rPr>
              <a:t>Module</a:t>
            </a:r>
            <a:endParaRPr sz="1400">
              <a:solidFill>
                <a:prstClr val="black"/>
              </a:solidFill>
              <a:latin typeface="Segoe UI"/>
              <a:cs typeface="Segoe UI"/>
            </a:endParaRPr>
          </a:p>
        </p:txBody>
      </p:sp>
      <p:sp>
        <p:nvSpPr>
          <p:cNvPr id="42" name="object 42"/>
          <p:cNvSpPr txBox="1"/>
          <p:nvPr/>
        </p:nvSpPr>
        <p:spPr>
          <a:xfrm>
            <a:off x="12178283" y="4179568"/>
            <a:ext cx="153670" cy="239809"/>
          </a:xfrm>
          <a:prstGeom prst="rect">
            <a:avLst/>
          </a:prstGeom>
        </p:spPr>
        <p:txBody>
          <a:bodyPr vert="horz" wrap="square" lIns="0" tIns="24130" rIns="0" bIns="0" rtlCol="0">
            <a:spAutoFit/>
          </a:bodyPr>
          <a:lstStyle/>
          <a:p>
            <a:pPr marL="25400">
              <a:spcBef>
                <a:spcPts val="190"/>
              </a:spcBef>
            </a:pPr>
            <a:r>
              <a:rPr sz="1400" b="1" spc="-10" dirty="0">
                <a:solidFill>
                  <a:srgbClr val="FFFFFF"/>
                </a:solidFill>
                <a:latin typeface="Segoe UI"/>
                <a:cs typeface="Segoe UI"/>
              </a:rPr>
              <a:t>7</a:t>
            </a:r>
            <a:endParaRPr sz="1400">
              <a:solidFill>
                <a:prstClr val="black"/>
              </a:solidFill>
              <a:latin typeface="Segoe UI"/>
              <a:cs typeface="Segoe UI"/>
            </a:endParaRPr>
          </a:p>
        </p:txBody>
      </p:sp>
      <p:sp>
        <p:nvSpPr>
          <p:cNvPr id="43" name="object 43"/>
          <p:cNvSpPr txBox="1"/>
          <p:nvPr/>
        </p:nvSpPr>
        <p:spPr>
          <a:xfrm>
            <a:off x="11911077" y="5345174"/>
            <a:ext cx="689610" cy="239809"/>
          </a:xfrm>
          <a:prstGeom prst="rect">
            <a:avLst/>
          </a:prstGeom>
        </p:spPr>
        <p:txBody>
          <a:bodyPr vert="horz" wrap="square" lIns="0" tIns="24130" rIns="0" bIns="0" rtlCol="0">
            <a:spAutoFit/>
          </a:bodyPr>
          <a:lstStyle/>
          <a:p>
            <a:pPr marL="25400">
              <a:spcBef>
                <a:spcPts val="190"/>
              </a:spcBef>
            </a:pPr>
            <a:r>
              <a:rPr sz="1400" b="1" spc="-20" dirty="0">
                <a:solidFill>
                  <a:srgbClr val="FFFFFF"/>
                </a:solidFill>
                <a:latin typeface="Segoe UI"/>
                <a:cs typeface="Segoe UI"/>
              </a:rPr>
              <a:t>Module</a:t>
            </a:r>
            <a:endParaRPr sz="1400">
              <a:solidFill>
                <a:prstClr val="black"/>
              </a:solidFill>
              <a:latin typeface="Segoe UI"/>
              <a:cs typeface="Segoe UI"/>
            </a:endParaRPr>
          </a:p>
        </p:txBody>
      </p:sp>
      <p:sp>
        <p:nvSpPr>
          <p:cNvPr id="44" name="object 44"/>
          <p:cNvSpPr txBox="1"/>
          <p:nvPr/>
        </p:nvSpPr>
        <p:spPr>
          <a:xfrm>
            <a:off x="12178283" y="5545834"/>
            <a:ext cx="153670" cy="239809"/>
          </a:xfrm>
          <a:prstGeom prst="rect">
            <a:avLst/>
          </a:prstGeom>
        </p:spPr>
        <p:txBody>
          <a:bodyPr vert="horz" wrap="square" lIns="0" tIns="24130" rIns="0" bIns="0" rtlCol="0">
            <a:spAutoFit/>
          </a:bodyPr>
          <a:lstStyle/>
          <a:p>
            <a:pPr marL="25400">
              <a:spcBef>
                <a:spcPts val="190"/>
              </a:spcBef>
            </a:pPr>
            <a:r>
              <a:rPr sz="1400" b="1" spc="-10" dirty="0">
                <a:solidFill>
                  <a:srgbClr val="FFFFFF"/>
                </a:solidFill>
                <a:latin typeface="Segoe UI"/>
                <a:cs typeface="Segoe UI"/>
              </a:rPr>
              <a:t>8</a:t>
            </a:r>
            <a:endParaRPr sz="1400">
              <a:solidFill>
                <a:prstClr val="black"/>
              </a:solidFill>
              <a:latin typeface="Segoe UI"/>
              <a:cs typeface="Segoe UI"/>
            </a:endParaRPr>
          </a:p>
        </p:txBody>
      </p:sp>
      <p:sp>
        <p:nvSpPr>
          <p:cNvPr id="45" name="object 45"/>
          <p:cNvSpPr txBox="1"/>
          <p:nvPr/>
        </p:nvSpPr>
        <p:spPr>
          <a:xfrm>
            <a:off x="11911077" y="6691882"/>
            <a:ext cx="689610" cy="239809"/>
          </a:xfrm>
          <a:prstGeom prst="rect">
            <a:avLst/>
          </a:prstGeom>
        </p:spPr>
        <p:txBody>
          <a:bodyPr vert="horz" wrap="square" lIns="0" tIns="24130" rIns="0" bIns="0" rtlCol="0">
            <a:spAutoFit/>
          </a:bodyPr>
          <a:lstStyle/>
          <a:p>
            <a:pPr marL="25400">
              <a:spcBef>
                <a:spcPts val="190"/>
              </a:spcBef>
            </a:pPr>
            <a:r>
              <a:rPr sz="1400" b="1" spc="-20" dirty="0">
                <a:solidFill>
                  <a:srgbClr val="FFFFFF"/>
                </a:solidFill>
                <a:latin typeface="Segoe UI"/>
                <a:cs typeface="Segoe UI"/>
              </a:rPr>
              <a:t>Module</a:t>
            </a:r>
            <a:endParaRPr sz="1400">
              <a:solidFill>
                <a:prstClr val="black"/>
              </a:solidFill>
              <a:latin typeface="Segoe UI"/>
              <a:cs typeface="Segoe UI"/>
            </a:endParaRPr>
          </a:p>
        </p:txBody>
      </p:sp>
      <p:sp>
        <p:nvSpPr>
          <p:cNvPr id="46" name="object 46"/>
          <p:cNvSpPr txBox="1"/>
          <p:nvPr/>
        </p:nvSpPr>
        <p:spPr>
          <a:xfrm>
            <a:off x="12178283" y="6888732"/>
            <a:ext cx="153670" cy="239809"/>
          </a:xfrm>
          <a:prstGeom prst="rect">
            <a:avLst/>
          </a:prstGeom>
        </p:spPr>
        <p:txBody>
          <a:bodyPr vert="horz" wrap="square" lIns="0" tIns="24130" rIns="0" bIns="0" rtlCol="0">
            <a:spAutoFit/>
          </a:bodyPr>
          <a:lstStyle/>
          <a:p>
            <a:pPr marL="25400">
              <a:spcBef>
                <a:spcPts val="190"/>
              </a:spcBef>
            </a:pPr>
            <a:r>
              <a:rPr sz="1400" b="1" spc="-10" dirty="0">
                <a:solidFill>
                  <a:srgbClr val="FFFFFF"/>
                </a:solidFill>
                <a:latin typeface="Segoe UI"/>
                <a:cs typeface="Segoe UI"/>
              </a:rPr>
              <a:t>9</a:t>
            </a:r>
            <a:endParaRPr sz="1400">
              <a:solidFill>
                <a:prstClr val="black"/>
              </a:solidFill>
              <a:latin typeface="Segoe UI"/>
              <a:cs typeface="Segoe UI"/>
            </a:endParaRPr>
          </a:p>
        </p:txBody>
      </p:sp>
      <p:sp>
        <p:nvSpPr>
          <p:cNvPr id="47" name="object 47"/>
          <p:cNvSpPr txBox="1"/>
          <p:nvPr/>
        </p:nvSpPr>
        <p:spPr>
          <a:xfrm>
            <a:off x="11911077" y="8032292"/>
            <a:ext cx="689610" cy="239809"/>
          </a:xfrm>
          <a:prstGeom prst="rect">
            <a:avLst/>
          </a:prstGeom>
        </p:spPr>
        <p:txBody>
          <a:bodyPr vert="horz" wrap="square" lIns="0" tIns="24130" rIns="0" bIns="0" rtlCol="0">
            <a:spAutoFit/>
          </a:bodyPr>
          <a:lstStyle/>
          <a:p>
            <a:pPr marL="25400">
              <a:spcBef>
                <a:spcPts val="190"/>
              </a:spcBef>
            </a:pPr>
            <a:r>
              <a:rPr sz="1400" b="1" spc="-20" dirty="0">
                <a:solidFill>
                  <a:srgbClr val="FFFFFF"/>
                </a:solidFill>
                <a:latin typeface="Segoe UI"/>
                <a:cs typeface="Segoe UI"/>
              </a:rPr>
              <a:t>Module</a:t>
            </a:r>
            <a:endParaRPr sz="1400" dirty="0">
              <a:solidFill>
                <a:prstClr val="black"/>
              </a:solidFill>
              <a:latin typeface="Segoe UI"/>
              <a:cs typeface="Segoe UI"/>
            </a:endParaRPr>
          </a:p>
        </p:txBody>
      </p:sp>
      <p:sp>
        <p:nvSpPr>
          <p:cNvPr id="48" name="object 48"/>
          <p:cNvSpPr txBox="1"/>
          <p:nvPr/>
        </p:nvSpPr>
        <p:spPr>
          <a:xfrm>
            <a:off x="12127482" y="8232240"/>
            <a:ext cx="252728" cy="239809"/>
          </a:xfrm>
          <a:prstGeom prst="rect">
            <a:avLst/>
          </a:prstGeom>
        </p:spPr>
        <p:txBody>
          <a:bodyPr vert="horz" wrap="square" lIns="0" tIns="24130" rIns="0" bIns="0" rtlCol="0">
            <a:spAutoFit/>
          </a:bodyPr>
          <a:lstStyle/>
          <a:p>
            <a:pPr marL="25400">
              <a:spcBef>
                <a:spcPts val="190"/>
              </a:spcBef>
            </a:pPr>
            <a:r>
              <a:rPr sz="1400" b="1" spc="-20" dirty="0">
                <a:solidFill>
                  <a:srgbClr val="FFFFFF"/>
                </a:solidFill>
                <a:latin typeface="Segoe UI"/>
                <a:cs typeface="Segoe UI"/>
              </a:rPr>
              <a:t>10</a:t>
            </a:r>
            <a:endParaRPr sz="1400">
              <a:solidFill>
                <a:prstClr val="black"/>
              </a:solidFill>
              <a:latin typeface="Segoe UI"/>
              <a:cs typeface="Segoe UI"/>
            </a:endParaRPr>
          </a:p>
        </p:txBody>
      </p:sp>
      <p:sp>
        <p:nvSpPr>
          <p:cNvPr id="49" name="object 49"/>
          <p:cNvSpPr txBox="1">
            <a:spLocks noGrp="1"/>
          </p:cNvSpPr>
          <p:nvPr>
            <p:ph type="title"/>
          </p:nvPr>
        </p:nvSpPr>
        <p:spPr>
          <a:xfrm>
            <a:off x="942035" y="648106"/>
            <a:ext cx="444373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Course</a:t>
            </a:r>
            <a:r>
              <a:rPr sz="5600" b="1" spc="-70" dirty="0">
                <a:latin typeface="Calibri"/>
                <a:cs typeface="Calibri"/>
              </a:rPr>
              <a:t> </a:t>
            </a:r>
            <a:r>
              <a:rPr sz="5600" b="1" spc="-20" dirty="0">
                <a:latin typeface="Calibri"/>
                <a:cs typeface="Calibri"/>
              </a:rPr>
              <a:t>Outline</a:t>
            </a:r>
            <a:endParaRPr sz="5600">
              <a:latin typeface="Calibri"/>
              <a:cs typeface="Calibri"/>
            </a:endParaRPr>
          </a:p>
        </p:txBody>
      </p:sp>
      <p:sp>
        <p:nvSpPr>
          <p:cNvPr id="50" name="object 50"/>
          <p:cNvSpPr txBox="1"/>
          <p:nvPr/>
        </p:nvSpPr>
        <p:spPr>
          <a:xfrm>
            <a:off x="1636776" y="2426206"/>
            <a:ext cx="4770120" cy="578363"/>
          </a:xfrm>
          <a:prstGeom prst="rect">
            <a:avLst/>
          </a:prstGeom>
          <a:solidFill>
            <a:srgbClr val="1B9ACC"/>
          </a:solidFill>
        </p:spPr>
        <p:txBody>
          <a:bodyPr vert="horz" wrap="square" lIns="0" tIns="207010" rIns="0" bIns="0" rtlCol="0">
            <a:spAutoFit/>
          </a:bodyPr>
          <a:lstStyle/>
          <a:p>
            <a:pPr marL="469900">
              <a:spcBef>
                <a:spcPts val="1630"/>
              </a:spcBef>
            </a:pPr>
            <a:r>
              <a:rPr sz="2400" b="1" dirty="0">
                <a:solidFill>
                  <a:srgbClr val="FFFFFF"/>
                </a:solidFill>
                <a:cs typeface="Calibri"/>
              </a:rPr>
              <a:t>Introduction to </a:t>
            </a:r>
            <a:r>
              <a:rPr sz="2400" b="1" spc="-10" dirty="0">
                <a:solidFill>
                  <a:srgbClr val="FFFFFF"/>
                </a:solidFill>
                <a:cs typeface="Calibri"/>
              </a:rPr>
              <a:t>Deep</a:t>
            </a:r>
            <a:r>
              <a:rPr sz="2400" b="1" spc="-30" dirty="0">
                <a:solidFill>
                  <a:srgbClr val="FFFFFF"/>
                </a:solidFill>
                <a:cs typeface="Calibri"/>
              </a:rPr>
              <a:t> </a:t>
            </a:r>
            <a:r>
              <a:rPr sz="2400" b="1" spc="-10" dirty="0">
                <a:solidFill>
                  <a:srgbClr val="FFFFFF"/>
                </a:solidFill>
                <a:cs typeface="Calibri"/>
              </a:rPr>
              <a:t>Learning</a:t>
            </a:r>
            <a:endParaRPr sz="2400">
              <a:solidFill>
                <a:prstClr val="black"/>
              </a:solidFill>
              <a:cs typeface="Calibri"/>
            </a:endParaRPr>
          </a:p>
        </p:txBody>
      </p:sp>
      <p:sp>
        <p:nvSpPr>
          <p:cNvPr id="51" name="object 51"/>
          <p:cNvSpPr txBox="1"/>
          <p:nvPr/>
        </p:nvSpPr>
        <p:spPr>
          <a:xfrm>
            <a:off x="1636776" y="3794758"/>
            <a:ext cx="4770120" cy="782265"/>
          </a:xfrm>
          <a:prstGeom prst="rect">
            <a:avLst/>
          </a:prstGeom>
          <a:solidFill>
            <a:srgbClr val="F4A32E"/>
          </a:solidFill>
        </p:spPr>
        <p:txBody>
          <a:bodyPr vert="horz" wrap="square" lIns="0" tIns="43180" rIns="0" bIns="0" rtlCol="0">
            <a:spAutoFit/>
          </a:bodyPr>
          <a:lstStyle/>
          <a:p>
            <a:pPr marL="1338580" marR="311150" indent="-1009650">
              <a:spcBef>
                <a:spcPts val="340"/>
              </a:spcBef>
            </a:pPr>
            <a:r>
              <a:rPr sz="2400" b="1" dirty="0">
                <a:solidFill>
                  <a:srgbClr val="FFFFFF"/>
                </a:solidFill>
                <a:cs typeface="Calibri"/>
              </a:rPr>
              <a:t>Understanding Neural</a:t>
            </a:r>
            <a:r>
              <a:rPr sz="2400" b="1" spc="-130" dirty="0">
                <a:solidFill>
                  <a:srgbClr val="FFFFFF"/>
                </a:solidFill>
                <a:cs typeface="Calibri"/>
              </a:rPr>
              <a:t> </a:t>
            </a:r>
            <a:r>
              <a:rPr sz="2400" b="1" dirty="0">
                <a:solidFill>
                  <a:srgbClr val="FFFFFF"/>
                </a:solidFill>
                <a:cs typeface="Calibri"/>
              </a:rPr>
              <a:t>Networks  with</a:t>
            </a:r>
            <a:r>
              <a:rPr sz="2400" b="1" spc="-20" dirty="0">
                <a:solidFill>
                  <a:srgbClr val="FFFFFF"/>
                </a:solidFill>
                <a:cs typeface="Calibri"/>
              </a:rPr>
              <a:t> </a:t>
            </a:r>
            <a:r>
              <a:rPr sz="2400" b="1" spc="-10" dirty="0">
                <a:solidFill>
                  <a:srgbClr val="FFFFFF"/>
                </a:solidFill>
                <a:cs typeface="Calibri"/>
              </a:rPr>
              <a:t>Tensorflow</a:t>
            </a:r>
            <a:endParaRPr sz="2400">
              <a:solidFill>
                <a:prstClr val="black"/>
              </a:solidFill>
              <a:cs typeface="Calibri"/>
            </a:endParaRPr>
          </a:p>
        </p:txBody>
      </p:sp>
      <p:sp>
        <p:nvSpPr>
          <p:cNvPr id="52" name="object 52"/>
          <p:cNvSpPr txBox="1"/>
          <p:nvPr/>
        </p:nvSpPr>
        <p:spPr>
          <a:xfrm>
            <a:off x="1636776" y="5160265"/>
            <a:ext cx="4770120" cy="728405"/>
          </a:xfrm>
          <a:prstGeom prst="rect">
            <a:avLst/>
          </a:prstGeom>
          <a:solidFill>
            <a:srgbClr val="A6BE61"/>
          </a:solidFill>
        </p:spPr>
        <p:txBody>
          <a:bodyPr vert="horz" wrap="square" lIns="0" tIns="0" rIns="0" bIns="0" rtlCol="0">
            <a:spAutoFit/>
          </a:bodyPr>
          <a:lstStyle/>
          <a:p>
            <a:pPr marL="49530" algn="ctr">
              <a:lnSpc>
                <a:spcPts val="2750"/>
              </a:lnSpc>
            </a:pPr>
            <a:r>
              <a:rPr sz="2400" b="1" spc="-10" dirty="0">
                <a:solidFill>
                  <a:srgbClr val="FFFFFF"/>
                </a:solidFill>
                <a:cs typeface="Calibri"/>
              </a:rPr>
              <a:t>Deep dive </a:t>
            </a:r>
            <a:r>
              <a:rPr sz="2400" b="1" dirty="0">
                <a:solidFill>
                  <a:srgbClr val="FFFFFF"/>
                </a:solidFill>
                <a:cs typeface="Calibri"/>
              </a:rPr>
              <a:t>into Neural</a:t>
            </a:r>
            <a:r>
              <a:rPr sz="2400" b="1" spc="-50" dirty="0">
                <a:solidFill>
                  <a:srgbClr val="FFFFFF"/>
                </a:solidFill>
                <a:cs typeface="Calibri"/>
              </a:rPr>
              <a:t> </a:t>
            </a:r>
            <a:r>
              <a:rPr sz="2400" b="1" dirty="0">
                <a:solidFill>
                  <a:srgbClr val="FFFFFF"/>
                </a:solidFill>
                <a:cs typeface="Calibri"/>
              </a:rPr>
              <a:t>Networks</a:t>
            </a:r>
            <a:endParaRPr sz="2400">
              <a:solidFill>
                <a:prstClr val="black"/>
              </a:solidFill>
              <a:cs typeface="Calibri"/>
            </a:endParaRPr>
          </a:p>
          <a:p>
            <a:pPr marL="35560" algn="ctr"/>
            <a:r>
              <a:rPr sz="2400" b="1" dirty="0">
                <a:solidFill>
                  <a:srgbClr val="FFFFFF"/>
                </a:solidFill>
                <a:cs typeface="Calibri"/>
              </a:rPr>
              <a:t>with</a:t>
            </a:r>
            <a:r>
              <a:rPr sz="2400" b="1" spc="-20" dirty="0">
                <a:solidFill>
                  <a:srgbClr val="FFFFFF"/>
                </a:solidFill>
                <a:cs typeface="Calibri"/>
              </a:rPr>
              <a:t> </a:t>
            </a:r>
            <a:r>
              <a:rPr sz="2400" b="1" dirty="0">
                <a:solidFill>
                  <a:srgbClr val="FFFFFF"/>
                </a:solidFill>
                <a:cs typeface="Calibri"/>
              </a:rPr>
              <a:t>Tensorflow</a:t>
            </a:r>
            <a:endParaRPr sz="2400">
              <a:solidFill>
                <a:prstClr val="black"/>
              </a:solidFill>
              <a:cs typeface="Calibri"/>
            </a:endParaRPr>
          </a:p>
        </p:txBody>
      </p:sp>
      <p:sp>
        <p:nvSpPr>
          <p:cNvPr id="53" name="object 53"/>
          <p:cNvSpPr txBox="1"/>
          <p:nvPr/>
        </p:nvSpPr>
        <p:spPr>
          <a:xfrm>
            <a:off x="1636776" y="6498334"/>
            <a:ext cx="4770120" cy="497572"/>
          </a:xfrm>
          <a:prstGeom prst="rect">
            <a:avLst/>
          </a:prstGeom>
          <a:solidFill>
            <a:srgbClr val="22B59F"/>
          </a:solidFill>
        </p:spPr>
        <p:txBody>
          <a:bodyPr vert="horz" wrap="square" lIns="0" tIns="127000" rIns="0" bIns="0" rtlCol="0">
            <a:spAutoFit/>
          </a:bodyPr>
          <a:lstStyle/>
          <a:p>
            <a:pPr marL="942340">
              <a:spcBef>
                <a:spcPts val="1000"/>
              </a:spcBef>
            </a:pPr>
            <a:r>
              <a:rPr sz="2400" b="1" spc="-10" dirty="0">
                <a:solidFill>
                  <a:srgbClr val="FFFFFF"/>
                </a:solidFill>
                <a:cs typeface="Calibri"/>
              </a:rPr>
              <a:t>Master Deep </a:t>
            </a:r>
            <a:r>
              <a:rPr sz="2400" b="1" dirty="0">
                <a:solidFill>
                  <a:srgbClr val="FFFFFF"/>
                </a:solidFill>
                <a:cs typeface="Calibri"/>
              </a:rPr>
              <a:t>Networks</a:t>
            </a:r>
            <a:endParaRPr sz="2400">
              <a:solidFill>
                <a:prstClr val="black"/>
              </a:solidFill>
              <a:cs typeface="Calibri"/>
            </a:endParaRPr>
          </a:p>
        </p:txBody>
      </p:sp>
      <p:sp>
        <p:nvSpPr>
          <p:cNvPr id="54" name="object 54"/>
          <p:cNvSpPr txBox="1"/>
          <p:nvPr/>
        </p:nvSpPr>
        <p:spPr>
          <a:xfrm>
            <a:off x="1636776" y="7839456"/>
            <a:ext cx="4770120" cy="592468"/>
          </a:xfrm>
          <a:prstGeom prst="rect">
            <a:avLst/>
          </a:prstGeom>
          <a:solidFill>
            <a:srgbClr val="6A8388"/>
          </a:solidFill>
        </p:spPr>
        <p:txBody>
          <a:bodyPr vert="horz" wrap="square" lIns="0" tIns="220978" rIns="0" bIns="0" rtlCol="0">
            <a:spAutoFit/>
          </a:bodyPr>
          <a:lstStyle/>
          <a:p>
            <a:pPr marL="383540">
              <a:spcBef>
                <a:spcPts val="1738"/>
              </a:spcBef>
            </a:pPr>
            <a:r>
              <a:rPr sz="2400" b="1" spc="-10" dirty="0">
                <a:solidFill>
                  <a:srgbClr val="FFFFFF"/>
                </a:solidFill>
                <a:cs typeface="Calibri"/>
              </a:rPr>
              <a:t>Convolutional Neural</a:t>
            </a:r>
            <a:r>
              <a:rPr sz="2400" b="1" dirty="0">
                <a:solidFill>
                  <a:srgbClr val="FFFFFF"/>
                </a:solidFill>
                <a:cs typeface="Calibri"/>
              </a:rPr>
              <a:t> Networks</a:t>
            </a:r>
            <a:endParaRPr sz="2400">
              <a:solidFill>
                <a:prstClr val="black"/>
              </a:solidFill>
              <a:cs typeface="Calibri"/>
            </a:endParaRPr>
          </a:p>
        </p:txBody>
      </p:sp>
      <p:sp>
        <p:nvSpPr>
          <p:cNvPr id="55" name="object 55"/>
          <p:cNvSpPr txBox="1"/>
          <p:nvPr/>
        </p:nvSpPr>
        <p:spPr>
          <a:xfrm>
            <a:off x="12600430" y="2426207"/>
            <a:ext cx="4765040" cy="578363"/>
          </a:xfrm>
          <a:prstGeom prst="rect">
            <a:avLst/>
          </a:prstGeom>
          <a:solidFill>
            <a:srgbClr val="1B9ACC"/>
          </a:solidFill>
        </p:spPr>
        <p:txBody>
          <a:bodyPr vert="horz" wrap="square" lIns="0" tIns="207010" rIns="0" bIns="0" rtlCol="0">
            <a:spAutoFit/>
          </a:bodyPr>
          <a:lstStyle/>
          <a:p>
            <a:pPr marL="640080">
              <a:spcBef>
                <a:spcPts val="1630"/>
              </a:spcBef>
            </a:pPr>
            <a:r>
              <a:rPr sz="2400" b="1" spc="-10" dirty="0">
                <a:solidFill>
                  <a:srgbClr val="FFFFFF"/>
                </a:solidFill>
                <a:cs typeface="Calibri"/>
              </a:rPr>
              <a:t>Recurrent </a:t>
            </a:r>
            <a:r>
              <a:rPr sz="2400" b="1" dirty="0">
                <a:solidFill>
                  <a:srgbClr val="FFFFFF"/>
                </a:solidFill>
                <a:cs typeface="Calibri"/>
              </a:rPr>
              <a:t>Neural</a:t>
            </a:r>
            <a:r>
              <a:rPr sz="2400" b="1" spc="-60" dirty="0">
                <a:solidFill>
                  <a:srgbClr val="FFFFFF"/>
                </a:solidFill>
                <a:cs typeface="Calibri"/>
              </a:rPr>
              <a:t> </a:t>
            </a:r>
            <a:r>
              <a:rPr sz="2400" b="1" dirty="0">
                <a:solidFill>
                  <a:srgbClr val="FFFFFF"/>
                </a:solidFill>
                <a:cs typeface="Calibri"/>
              </a:rPr>
              <a:t>Networks</a:t>
            </a:r>
            <a:endParaRPr sz="2400">
              <a:solidFill>
                <a:prstClr val="black"/>
              </a:solidFill>
              <a:cs typeface="Calibri"/>
            </a:endParaRPr>
          </a:p>
        </p:txBody>
      </p:sp>
      <p:sp>
        <p:nvSpPr>
          <p:cNvPr id="56" name="object 56"/>
          <p:cNvSpPr txBox="1"/>
          <p:nvPr/>
        </p:nvSpPr>
        <p:spPr>
          <a:xfrm>
            <a:off x="12600430" y="3794758"/>
            <a:ext cx="4765040" cy="600164"/>
          </a:xfrm>
          <a:prstGeom prst="rect">
            <a:avLst/>
          </a:prstGeom>
          <a:solidFill>
            <a:srgbClr val="F4A32E"/>
          </a:solidFill>
        </p:spPr>
        <p:txBody>
          <a:bodyPr vert="horz" wrap="square" lIns="0" tIns="228600" rIns="0" bIns="0" rtlCol="0">
            <a:spAutoFit/>
          </a:bodyPr>
          <a:lstStyle/>
          <a:p>
            <a:pPr marL="872490">
              <a:spcBef>
                <a:spcPts val="1800"/>
              </a:spcBef>
            </a:pPr>
            <a:r>
              <a:rPr sz="2400" b="1" spc="-10" dirty="0">
                <a:solidFill>
                  <a:srgbClr val="FFFFFF"/>
                </a:solidFill>
                <a:cs typeface="Calibri"/>
              </a:rPr>
              <a:t>RBM and</a:t>
            </a:r>
            <a:r>
              <a:rPr sz="2400" b="1" spc="30" dirty="0">
                <a:solidFill>
                  <a:srgbClr val="FFFFFF"/>
                </a:solidFill>
                <a:cs typeface="Calibri"/>
              </a:rPr>
              <a:t> </a:t>
            </a:r>
            <a:r>
              <a:rPr sz="2400" b="1" spc="-10" dirty="0">
                <a:solidFill>
                  <a:srgbClr val="FFFFFF"/>
                </a:solidFill>
                <a:cs typeface="Calibri"/>
              </a:rPr>
              <a:t>Autoencoders</a:t>
            </a:r>
            <a:endParaRPr sz="2400">
              <a:solidFill>
                <a:prstClr val="black"/>
              </a:solidFill>
              <a:cs typeface="Calibri"/>
            </a:endParaRPr>
          </a:p>
        </p:txBody>
      </p:sp>
      <p:sp>
        <p:nvSpPr>
          <p:cNvPr id="57" name="object 57"/>
          <p:cNvSpPr txBox="1"/>
          <p:nvPr/>
        </p:nvSpPr>
        <p:spPr>
          <a:xfrm>
            <a:off x="12600430" y="5160264"/>
            <a:ext cx="4765040" cy="578363"/>
          </a:xfrm>
          <a:prstGeom prst="rect">
            <a:avLst/>
          </a:prstGeom>
          <a:solidFill>
            <a:srgbClr val="A6BE61"/>
          </a:solidFill>
        </p:spPr>
        <p:txBody>
          <a:bodyPr vert="horz" wrap="square" lIns="0" tIns="207010" rIns="0" bIns="0" rtlCol="0">
            <a:spAutoFit/>
          </a:bodyPr>
          <a:lstStyle/>
          <a:p>
            <a:pPr algn="ctr">
              <a:spcBef>
                <a:spcPts val="1630"/>
              </a:spcBef>
            </a:pPr>
            <a:r>
              <a:rPr sz="2400" b="1" spc="-10" dirty="0">
                <a:solidFill>
                  <a:srgbClr val="FFFFFF"/>
                </a:solidFill>
                <a:cs typeface="Calibri"/>
              </a:rPr>
              <a:t>Keras</a:t>
            </a:r>
            <a:endParaRPr sz="2400">
              <a:solidFill>
                <a:prstClr val="black"/>
              </a:solidFill>
              <a:cs typeface="Calibri"/>
            </a:endParaRPr>
          </a:p>
        </p:txBody>
      </p:sp>
      <p:sp>
        <p:nvSpPr>
          <p:cNvPr id="58" name="object 58"/>
          <p:cNvSpPr txBox="1"/>
          <p:nvPr/>
        </p:nvSpPr>
        <p:spPr>
          <a:xfrm>
            <a:off x="12600430" y="6498334"/>
            <a:ext cx="4765040" cy="602729"/>
          </a:xfrm>
          <a:prstGeom prst="rect">
            <a:avLst/>
          </a:prstGeom>
          <a:solidFill>
            <a:srgbClr val="22B59F"/>
          </a:solidFill>
        </p:spPr>
        <p:txBody>
          <a:bodyPr vert="horz" wrap="square" lIns="0" tIns="231140" rIns="0" bIns="0" rtlCol="0">
            <a:spAutoFit/>
          </a:bodyPr>
          <a:lstStyle/>
          <a:p>
            <a:pPr algn="ctr">
              <a:spcBef>
                <a:spcPts val="1820"/>
              </a:spcBef>
            </a:pPr>
            <a:r>
              <a:rPr sz="2400" b="1" spc="-10" dirty="0">
                <a:solidFill>
                  <a:srgbClr val="FFFFFF"/>
                </a:solidFill>
                <a:cs typeface="Calibri"/>
              </a:rPr>
              <a:t>TFlearn</a:t>
            </a:r>
            <a:endParaRPr sz="2400">
              <a:solidFill>
                <a:prstClr val="black"/>
              </a:solidFill>
              <a:cs typeface="Calibri"/>
            </a:endParaRPr>
          </a:p>
        </p:txBody>
      </p:sp>
      <p:sp>
        <p:nvSpPr>
          <p:cNvPr id="59" name="object 59"/>
          <p:cNvSpPr txBox="1"/>
          <p:nvPr/>
        </p:nvSpPr>
        <p:spPr>
          <a:xfrm>
            <a:off x="12600430" y="7839456"/>
            <a:ext cx="4765040" cy="592468"/>
          </a:xfrm>
          <a:prstGeom prst="rect">
            <a:avLst/>
          </a:prstGeom>
          <a:solidFill>
            <a:srgbClr val="6A8388"/>
          </a:solidFill>
        </p:spPr>
        <p:txBody>
          <a:bodyPr vert="horz" wrap="square" lIns="0" tIns="220978" rIns="0" bIns="0" rtlCol="0">
            <a:spAutoFit/>
          </a:bodyPr>
          <a:lstStyle/>
          <a:p>
            <a:pPr marL="1262380">
              <a:spcBef>
                <a:spcPts val="1738"/>
              </a:spcBef>
            </a:pPr>
            <a:r>
              <a:rPr sz="2400" b="1" spc="-10" dirty="0">
                <a:solidFill>
                  <a:srgbClr val="FFFFFF"/>
                </a:solidFill>
                <a:cs typeface="Calibri"/>
              </a:rPr>
              <a:t>Hands-On</a:t>
            </a:r>
            <a:r>
              <a:rPr sz="2400" b="1" spc="-20" dirty="0">
                <a:solidFill>
                  <a:srgbClr val="FFFFFF"/>
                </a:solidFill>
                <a:cs typeface="Calibri"/>
              </a:rPr>
              <a:t> </a:t>
            </a:r>
            <a:r>
              <a:rPr sz="2400" b="1" spc="-10" dirty="0">
                <a:solidFill>
                  <a:srgbClr val="FFFFFF"/>
                </a:solidFill>
                <a:cs typeface="Calibri"/>
              </a:rPr>
              <a:t>Project</a:t>
            </a:r>
            <a:endParaRPr sz="2400">
              <a:solidFill>
                <a:prstClr val="black"/>
              </a:solidFill>
              <a:cs typeface="Calibri"/>
            </a:endParaRPr>
          </a:p>
        </p:txBody>
      </p:sp>
      <p:pic>
        <p:nvPicPr>
          <p:cNvPr id="60" name="Picture 2" descr="Image result for deep learning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477" y="1566320"/>
            <a:ext cx="4782655" cy="4099418"/>
          </a:xfrm>
          <a:prstGeom prst="rect">
            <a:avLst/>
          </a:prstGeom>
          <a:noFill/>
          <a:extLst>
            <a:ext uri="{909E8E84-426E-40DD-AFC4-6F175D3DCCD1}">
              <a14:hiddenFill xmlns:a14="http://schemas.microsoft.com/office/drawing/2010/main">
                <a:solidFill>
                  <a:srgbClr val="FFFFFF"/>
                </a:solidFill>
              </a14:hiddenFill>
            </a:ext>
          </a:extLst>
        </p:spPr>
      </p:pic>
      <p:sp>
        <p:nvSpPr>
          <p:cNvPr id="61" name="object 6"/>
          <p:cNvSpPr/>
          <p:nvPr/>
        </p:nvSpPr>
        <p:spPr>
          <a:xfrm>
            <a:off x="7588570" y="5012702"/>
            <a:ext cx="2876230" cy="37243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86622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307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Course Overview</a:t>
            </a:r>
            <a:endParaRPr sz="5600" dirty="0"/>
          </a:p>
        </p:txBody>
      </p:sp>
      <p:sp>
        <p:nvSpPr>
          <p:cNvPr id="5" name="Rectangle 4"/>
          <p:cNvSpPr/>
          <p:nvPr/>
        </p:nvSpPr>
        <p:spPr>
          <a:xfrm>
            <a:off x="948960" y="1901358"/>
            <a:ext cx="16406350" cy="7478970"/>
          </a:xfrm>
          <a:prstGeom prst="rect">
            <a:avLst/>
          </a:prstGeom>
        </p:spPr>
        <p:txBody>
          <a:bodyPr wrap="square">
            <a:spAutoFit/>
          </a:bodyPr>
          <a:lstStyle/>
          <a:p>
            <a:pPr algn="just"/>
            <a:r>
              <a:rPr lang="en-IN" sz="2400" b="1" dirty="0" smtClean="0">
                <a:solidFill>
                  <a:srgbClr val="0070C0"/>
                </a:solidFill>
              </a:rPr>
              <a:t>Learning </a:t>
            </a:r>
            <a:r>
              <a:rPr lang="en-IN" sz="2400" b="1" dirty="0">
                <a:solidFill>
                  <a:srgbClr val="0070C0"/>
                </a:solidFill>
              </a:rPr>
              <a:t>Objectives</a:t>
            </a:r>
            <a:endParaRPr lang="en-IN" sz="2400" dirty="0">
              <a:solidFill>
                <a:srgbClr val="0070C0"/>
              </a:solidFill>
            </a:endParaRPr>
          </a:p>
          <a:p>
            <a:pPr algn="just"/>
            <a:r>
              <a:rPr lang="en-IN" sz="2400" dirty="0">
                <a:solidFill>
                  <a:prstClr val="black"/>
                </a:solidFill>
              </a:rPr>
              <a:t>Becoming an Artificial Intelligence Engineer puts you on the path to an exciting, evolving career that is predicted to grow sharply into 2020 and beyond. Artificial intelligence will impact all segments of daily life by 2025, with applications in a wide range of industries such as healthcare, transportation, insurance, transport and logistics and even customer service. </a:t>
            </a:r>
          </a:p>
          <a:p>
            <a:pPr algn="just"/>
            <a:r>
              <a:rPr lang="en-IN" sz="2400" b="1" dirty="0">
                <a:solidFill>
                  <a:prstClr val="black"/>
                </a:solidFill>
              </a:rPr>
              <a:t> </a:t>
            </a:r>
            <a:endParaRPr lang="en-IN" sz="2400" dirty="0">
              <a:solidFill>
                <a:prstClr val="black"/>
              </a:solidFill>
            </a:endParaRPr>
          </a:p>
          <a:p>
            <a:pPr algn="just"/>
            <a:r>
              <a:rPr lang="en-IN" sz="2400" b="1" dirty="0">
                <a:solidFill>
                  <a:srgbClr val="0070C0"/>
                </a:solidFill>
              </a:rPr>
              <a:t>Current AI Market Trend </a:t>
            </a:r>
            <a:endParaRPr lang="en-IN" sz="2400" dirty="0">
              <a:solidFill>
                <a:srgbClr val="0070C0"/>
              </a:solidFill>
            </a:endParaRPr>
          </a:p>
          <a:p>
            <a:pPr algn="just"/>
            <a:r>
              <a:rPr lang="en-IN" sz="2400" dirty="0">
                <a:solidFill>
                  <a:prstClr val="black"/>
                </a:solidFill>
              </a:rPr>
              <a:t>The New York Times reports a candidate shortage for certified AI Engineers, with fewer than 10,000 qualified people in the world to fill these jobs, which according to that, an average salary of </a:t>
            </a:r>
            <a:r>
              <a:rPr lang="en-IN" sz="2400" b="1" dirty="0">
                <a:solidFill>
                  <a:prstClr val="black"/>
                </a:solidFill>
              </a:rPr>
              <a:t>$172,000</a:t>
            </a:r>
            <a:r>
              <a:rPr lang="en-IN" sz="2400" dirty="0">
                <a:solidFill>
                  <a:prstClr val="black"/>
                </a:solidFill>
              </a:rPr>
              <a:t> per year in the U.S. for engineers with the required skills.</a:t>
            </a:r>
          </a:p>
          <a:p>
            <a:pPr algn="just"/>
            <a:r>
              <a:rPr lang="en-IN" sz="2400" b="1" dirty="0">
                <a:solidFill>
                  <a:prstClr val="black"/>
                </a:solidFill>
              </a:rPr>
              <a:t> </a:t>
            </a:r>
            <a:endParaRPr lang="en-IN" sz="2400" dirty="0">
              <a:solidFill>
                <a:prstClr val="black"/>
              </a:solidFill>
            </a:endParaRPr>
          </a:p>
          <a:p>
            <a:pPr algn="just"/>
            <a:r>
              <a:rPr lang="en-IN" sz="2400" b="1" dirty="0">
                <a:solidFill>
                  <a:srgbClr val="0070C0"/>
                </a:solidFill>
              </a:rPr>
              <a:t>Skills you will learn</a:t>
            </a:r>
            <a:endParaRPr lang="en-IN" sz="2400" dirty="0">
              <a:solidFill>
                <a:srgbClr val="0070C0"/>
              </a:solidFill>
            </a:endParaRPr>
          </a:p>
          <a:p>
            <a:pPr marL="342900" indent="-342900" algn="just">
              <a:buFont typeface="Courier New" panose="02070309020205020404" pitchFamily="49" charset="0"/>
              <a:buChar char="o"/>
            </a:pPr>
            <a:r>
              <a:rPr lang="en-IN" sz="2400" dirty="0">
                <a:solidFill>
                  <a:prstClr val="black"/>
                </a:solidFill>
              </a:rPr>
              <a:t>Design and build your own intelligent agents and apply them to create practical machine learning models, logic constraint satisfaction problems, knowledge-base systems, probabilistic models.</a:t>
            </a:r>
          </a:p>
          <a:p>
            <a:pPr marL="342900" indent="-342900" algn="just">
              <a:buFont typeface="Courier New" panose="02070309020205020404" pitchFamily="49" charset="0"/>
              <a:buChar char="o"/>
            </a:pPr>
            <a:r>
              <a:rPr lang="en-IN" sz="2400" dirty="0">
                <a:solidFill>
                  <a:prstClr val="black"/>
                </a:solidFill>
              </a:rPr>
              <a:t>Understand and master the concepts and principles of machine learning, including its mathematical and heuristic aspects.</a:t>
            </a:r>
          </a:p>
          <a:p>
            <a:pPr marL="342900" indent="-342900" algn="just">
              <a:buFont typeface="Courier New" panose="02070309020205020404" pitchFamily="49" charset="0"/>
              <a:buChar char="o"/>
            </a:pPr>
            <a:r>
              <a:rPr lang="en-IN" sz="2400" dirty="0">
                <a:solidFill>
                  <a:prstClr val="black"/>
                </a:solidFill>
              </a:rPr>
              <a:t>Implement deep learning algorithms in keras backend with TensorFlow.</a:t>
            </a:r>
          </a:p>
          <a:p>
            <a:pPr marL="342900" indent="-342900" algn="just">
              <a:buFont typeface="Courier New" panose="02070309020205020404" pitchFamily="49" charset="0"/>
              <a:buChar char="o"/>
            </a:pPr>
            <a:r>
              <a:rPr lang="en-IN" sz="2400" dirty="0">
                <a:solidFill>
                  <a:prstClr val="black"/>
                </a:solidFill>
              </a:rPr>
              <a:t>Understand neural networks, empowering you to analyse and utilize data in a better way.</a:t>
            </a:r>
          </a:p>
          <a:p>
            <a:pPr marL="342900" indent="-342900" algn="just">
              <a:buFont typeface="Courier New" panose="02070309020205020404" pitchFamily="49" charset="0"/>
              <a:buChar char="o"/>
            </a:pPr>
            <a:r>
              <a:rPr lang="en-IN" sz="2400" dirty="0">
                <a:solidFill>
                  <a:prstClr val="black"/>
                </a:solidFill>
              </a:rPr>
              <a:t>Master advanced topics such as convolutional neural networks, recurrent neural networks, training deep networks and high-level interfaces</a:t>
            </a:r>
          </a:p>
          <a:p>
            <a:pPr marL="342900" indent="-342900" algn="just">
              <a:buFont typeface="Courier New" panose="02070309020205020404" pitchFamily="49" charset="0"/>
              <a:buChar char="o"/>
            </a:pPr>
            <a:r>
              <a:rPr lang="en-IN" sz="2400" dirty="0">
                <a:solidFill>
                  <a:prstClr val="black"/>
                </a:solidFill>
              </a:rPr>
              <a:t>Learn about major applications of Artificial Intelligence across various use cases in various fields like customer service, financial services, healthcare </a:t>
            </a:r>
            <a:r>
              <a:rPr lang="en-IN" sz="2400" dirty="0" smtClean="0">
                <a:solidFill>
                  <a:prstClr val="black"/>
                </a:solidFill>
              </a:rPr>
              <a:t>etc.,</a:t>
            </a:r>
            <a:endParaRPr lang="en-IN" sz="2400" dirty="0">
              <a:solidFill>
                <a:prstClr val="black"/>
              </a:solidFill>
            </a:endParaRPr>
          </a:p>
          <a:p>
            <a:pPr marL="342900" indent="-342900" algn="just">
              <a:buFont typeface="Courier New" panose="02070309020205020404" pitchFamily="49" charset="0"/>
              <a:buChar char="o"/>
            </a:pPr>
            <a:r>
              <a:rPr lang="en-IN" sz="2400" dirty="0">
                <a:solidFill>
                  <a:prstClr val="black"/>
                </a:solidFill>
              </a:rPr>
              <a:t>Ability to apply Artificial Intelligence techniques for problem-solving and explain the limitations of current </a:t>
            </a:r>
            <a:r>
              <a:rPr lang="en-IN" sz="2400" dirty="0" smtClean="0">
                <a:solidFill>
                  <a:prstClr val="black"/>
                </a:solidFill>
              </a:rPr>
              <a:t>A I techniques</a:t>
            </a: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625954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Course Summary</a:t>
            </a:r>
            <a:endParaRPr sz="5600" dirty="0"/>
          </a:p>
        </p:txBody>
      </p:sp>
      <p:pic>
        <p:nvPicPr>
          <p:cNvPr id="3" name="Picture 2"/>
          <p:cNvPicPr>
            <a:picLocks noChangeAspect="1"/>
          </p:cNvPicPr>
          <p:nvPr/>
        </p:nvPicPr>
        <p:blipFill>
          <a:blip r:embed="rId2"/>
          <a:stretch>
            <a:fillRect/>
          </a:stretch>
        </p:blipFill>
        <p:spPr>
          <a:xfrm>
            <a:off x="1676400" y="2400300"/>
            <a:ext cx="4572638" cy="3429479"/>
          </a:xfrm>
          <a:prstGeom prst="rect">
            <a:avLst/>
          </a:prstGeom>
        </p:spPr>
      </p:pic>
      <p:pic>
        <p:nvPicPr>
          <p:cNvPr id="7" name="Picture 6"/>
          <p:cNvPicPr>
            <a:picLocks noChangeAspect="1"/>
          </p:cNvPicPr>
          <p:nvPr/>
        </p:nvPicPr>
        <p:blipFill>
          <a:blip r:embed="rId3"/>
          <a:stretch>
            <a:fillRect/>
          </a:stretch>
        </p:blipFill>
        <p:spPr>
          <a:xfrm>
            <a:off x="7543799" y="1747011"/>
            <a:ext cx="10421451" cy="7816089"/>
          </a:xfrm>
          <a:prstGeom prst="rect">
            <a:avLst/>
          </a:prstGeom>
        </p:spPr>
      </p:pic>
    </p:spTree>
    <p:extLst>
      <p:ext uri="{BB962C8B-B14F-4D97-AF65-F5344CB8AC3E}">
        <p14:creationId xmlns:p14="http://schemas.microsoft.com/office/powerpoint/2010/main" val="36075390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4" name="object 4"/>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6" name="object 6"/>
          <p:cNvSpPr/>
          <p:nvPr/>
        </p:nvSpPr>
        <p:spPr>
          <a:xfrm>
            <a:off x="1426463" y="9675876"/>
            <a:ext cx="1543812" cy="39014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9" name="object 9"/>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1" name="object 11"/>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2" name="object 12"/>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4" name="object 14"/>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extLst>
      <p:ext uri="{BB962C8B-B14F-4D97-AF65-F5344CB8AC3E}">
        <p14:creationId xmlns:p14="http://schemas.microsoft.com/office/powerpoint/2010/main" val="39280061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7229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3" name="object 3"/>
          <p:cNvSpPr/>
          <p:nvPr/>
        </p:nvSpPr>
        <p:spPr>
          <a:xfrm>
            <a:off x="1059180" y="9453365"/>
            <a:ext cx="2276094" cy="8313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5" name="object 5"/>
          <p:cNvSpPr/>
          <p:nvPr/>
        </p:nvSpPr>
        <p:spPr>
          <a:xfrm>
            <a:off x="1426463" y="9675876"/>
            <a:ext cx="1543812" cy="39014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7" name="object 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9" name="object 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1" name="object 11"/>
          <p:cNvSpPr/>
          <p:nvPr/>
        </p:nvSpPr>
        <p:spPr>
          <a:xfrm>
            <a:off x="291084" y="252984"/>
            <a:ext cx="17704308" cy="935888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75D11EE-E67A-4BE2-ABB4-045B4FC0A56A}"/>
              </a:ext>
            </a:extLst>
          </p:cNvPr>
          <p:cNvPicPr>
            <a:picLocks noChangeAspect="1"/>
          </p:cNvPicPr>
          <p:nvPr/>
        </p:nvPicPr>
        <p:blipFill>
          <a:blip r:embed="rId3"/>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934974" y="1715261"/>
            <a:ext cx="16421100" cy="0"/>
          </a:xfrm>
          <a:custGeom>
            <a:avLst/>
            <a:gdLst/>
            <a:ahLst/>
            <a:cxnLst/>
            <a:rect l="l" t="t" r="r" b="b"/>
            <a:pathLst>
              <a:path w="16421100">
                <a:moveTo>
                  <a:pt x="0" y="0"/>
                </a:moveTo>
                <a:lnTo>
                  <a:pt x="16421100" y="0"/>
                </a:lnTo>
              </a:path>
            </a:pathLst>
          </a:custGeom>
          <a:ln w="28956">
            <a:solidFill>
              <a:srgbClr val="095A82"/>
            </a:solidFill>
          </a:ln>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6148934"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Course</a:t>
            </a:r>
            <a:r>
              <a:rPr sz="5600" spc="-75" dirty="0">
                <a:solidFill>
                  <a:srgbClr val="095A82"/>
                </a:solidFill>
              </a:rPr>
              <a:t> </a:t>
            </a:r>
            <a:r>
              <a:rPr lang="en-IN" sz="5600" spc="-5" dirty="0" smtClean="0">
                <a:solidFill>
                  <a:srgbClr val="095A82"/>
                </a:solidFill>
              </a:rPr>
              <a:t>Coverage</a:t>
            </a:r>
            <a:endParaRPr sz="5600" dirty="0"/>
          </a:p>
        </p:txBody>
      </p:sp>
      <p:sp>
        <p:nvSpPr>
          <p:cNvPr id="13" name="object 13"/>
          <p:cNvSpPr/>
          <p:nvPr/>
        </p:nvSpPr>
        <p:spPr>
          <a:xfrm>
            <a:off x="670576" y="5245163"/>
            <a:ext cx="4661726" cy="914400"/>
          </a:xfrm>
          <a:custGeom>
            <a:avLst/>
            <a:gdLst/>
            <a:ahLst/>
            <a:cxnLst/>
            <a:rect l="l" t="t" r="r" b="b"/>
            <a:pathLst>
              <a:path w="4770120" h="914400">
                <a:moveTo>
                  <a:pt x="4617720"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4617720" y="914400"/>
                </a:lnTo>
                <a:lnTo>
                  <a:pt x="4665902" y="906633"/>
                </a:lnTo>
                <a:lnTo>
                  <a:pt x="4707739" y="885005"/>
                </a:lnTo>
                <a:lnTo>
                  <a:pt x="4740725" y="852019"/>
                </a:lnTo>
                <a:lnTo>
                  <a:pt x="4762353" y="810182"/>
                </a:lnTo>
                <a:lnTo>
                  <a:pt x="4770120" y="762000"/>
                </a:lnTo>
                <a:lnTo>
                  <a:pt x="4770120" y="152400"/>
                </a:lnTo>
                <a:lnTo>
                  <a:pt x="4762353" y="104217"/>
                </a:lnTo>
                <a:lnTo>
                  <a:pt x="4740725" y="62380"/>
                </a:lnTo>
                <a:lnTo>
                  <a:pt x="4707739" y="29394"/>
                </a:lnTo>
                <a:lnTo>
                  <a:pt x="4665902" y="7766"/>
                </a:lnTo>
                <a:lnTo>
                  <a:pt x="4617720" y="0"/>
                </a:lnTo>
                <a:close/>
              </a:path>
            </a:pathLst>
          </a:custGeom>
          <a:solidFill>
            <a:srgbClr val="FF613D"/>
          </a:solidFill>
        </p:spPr>
        <p:txBody>
          <a:bodyPr wrap="square" lIns="0" tIns="0" rIns="0" bIns="0" rtlCol="0"/>
          <a:lstStyle/>
          <a:p>
            <a:endParaRPr>
              <a:solidFill>
                <a:prstClr val="black"/>
              </a:solidFill>
            </a:endParaRPr>
          </a:p>
        </p:txBody>
      </p:sp>
      <p:sp>
        <p:nvSpPr>
          <p:cNvPr id="14" name="object 14"/>
          <p:cNvSpPr txBox="1"/>
          <p:nvPr/>
        </p:nvSpPr>
        <p:spPr>
          <a:xfrm>
            <a:off x="670576" y="5505738"/>
            <a:ext cx="4661726" cy="505267"/>
          </a:xfrm>
          <a:prstGeom prst="rect">
            <a:avLst/>
          </a:prstGeom>
        </p:spPr>
        <p:txBody>
          <a:bodyPr vert="horz" wrap="square" lIns="0" tIns="12700" rIns="0" bIns="0" rtlCol="0">
            <a:spAutoFit/>
          </a:bodyPr>
          <a:lstStyle/>
          <a:p>
            <a:pPr marL="12700" algn="ctr">
              <a:spcBef>
                <a:spcPts val="100"/>
              </a:spcBef>
            </a:pPr>
            <a:r>
              <a:rPr lang="en-IN" sz="3200" b="1" spc="-10" dirty="0" smtClean="0">
                <a:solidFill>
                  <a:srgbClr val="FFFFFF"/>
                </a:solidFill>
                <a:cs typeface="Calibri"/>
              </a:rPr>
              <a:t>Statistics for Data Science</a:t>
            </a:r>
            <a:endParaRPr sz="3200" b="1" dirty="0">
              <a:solidFill>
                <a:prstClr val="black"/>
              </a:solidFill>
              <a:cs typeface="Calibri"/>
            </a:endParaRPr>
          </a:p>
        </p:txBody>
      </p:sp>
      <p:sp>
        <p:nvSpPr>
          <p:cNvPr id="17" name="object 17"/>
          <p:cNvSpPr/>
          <p:nvPr/>
        </p:nvSpPr>
        <p:spPr>
          <a:xfrm>
            <a:off x="6382872" y="7346147"/>
            <a:ext cx="4925188" cy="914400"/>
          </a:xfrm>
          <a:custGeom>
            <a:avLst/>
            <a:gdLst/>
            <a:ahLst/>
            <a:cxnLst/>
            <a:rect l="l" t="t" r="r" b="b"/>
            <a:pathLst>
              <a:path w="3507104" h="914400">
                <a:moveTo>
                  <a:pt x="3354324" y="0"/>
                </a:moveTo>
                <a:lnTo>
                  <a:pt x="152400" y="0"/>
                </a:lnTo>
                <a:lnTo>
                  <a:pt x="104217" y="7766"/>
                </a:lnTo>
                <a:lnTo>
                  <a:pt x="62380" y="29394"/>
                </a:lnTo>
                <a:lnTo>
                  <a:pt x="29394" y="62380"/>
                </a:lnTo>
                <a:lnTo>
                  <a:pt x="7766" y="104217"/>
                </a:lnTo>
                <a:lnTo>
                  <a:pt x="0" y="152399"/>
                </a:lnTo>
                <a:lnTo>
                  <a:pt x="0" y="761999"/>
                </a:lnTo>
                <a:lnTo>
                  <a:pt x="7766" y="810182"/>
                </a:lnTo>
                <a:lnTo>
                  <a:pt x="29394" y="852019"/>
                </a:lnTo>
                <a:lnTo>
                  <a:pt x="62380" y="885005"/>
                </a:lnTo>
                <a:lnTo>
                  <a:pt x="104217" y="906633"/>
                </a:lnTo>
                <a:lnTo>
                  <a:pt x="152400" y="914399"/>
                </a:lnTo>
                <a:lnTo>
                  <a:pt x="3354324" y="914399"/>
                </a:lnTo>
                <a:lnTo>
                  <a:pt x="3402506" y="906633"/>
                </a:lnTo>
                <a:lnTo>
                  <a:pt x="3444343" y="885005"/>
                </a:lnTo>
                <a:lnTo>
                  <a:pt x="3477329" y="852019"/>
                </a:lnTo>
                <a:lnTo>
                  <a:pt x="3498957" y="810182"/>
                </a:lnTo>
                <a:lnTo>
                  <a:pt x="3506724" y="761999"/>
                </a:lnTo>
                <a:lnTo>
                  <a:pt x="3506724" y="152399"/>
                </a:lnTo>
                <a:lnTo>
                  <a:pt x="3498957" y="104217"/>
                </a:lnTo>
                <a:lnTo>
                  <a:pt x="3477329" y="62380"/>
                </a:lnTo>
                <a:lnTo>
                  <a:pt x="3444343" y="29394"/>
                </a:lnTo>
                <a:lnTo>
                  <a:pt x="3402506" y="7766"/>
                </a:lnTo>
                <a:lnTo>
                  <a:pt x="3354324" y="0"/>
                </a:lnTo>
                <a:close/>
              </a:path>
            </a:pathLst>
          </a:custGeom>
          <a:solidFill>
            <a:srgbClr val="00B091"/>
          </a:solidFill>
        </p:spPr>
        <p:txBody>
          <a:bodyPr wrap="square" lIns="0" tIns="0" rIns="0" bIns="0" rtlCol="0"/>
          <a:lstStyle/>
          <a:p>
            <a:endParaRPr>
              <a:solidFill>
                <a:prstClr val="black"/>
              </a:solidFill>
            </a:endParaRPr>
          </a:p>
        </p:txBody>
      </p:sp>
      <p:sp>
        <p:nvSpPr>
          <p:cNvPr id="21" name="object 21"/>
          <p:cNvSpPr/>
          <p:nvPr/>
        </p:nvSpPr>
        <p:spPr>
          <a:xfrm>
            <a:off x="12704825" y="5227228"/>
            <a:ext cx="4770120" cy="914400"/>
          </a:xfrm>
          <a:custGeom>
            <a:avLst/>
            <a:gdLst/>
            <a:ahLst/>
            <a:cxnLst/>
            <a:rect l="l" t="t" r="r" b="b"/>
            <a:pathLst>
              <a:path w="4770119" h="914400">
                <a:moveTo>
                  <a:pt x="4617720"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4617720" y="914400"/>
                </a:lnTo>
                <a:lnTo>
                  <a:pt x="4665902" y="906633"/>
                </a:lnTo>
                <a:lnTo>
                  <a:pt x="4707739" y="885005"/>
                </a:lnTo>
                <a:lnTo>
                  <a:pt x="4740725" y="852019"/>
                </a:lnTo>
                <a:lnTo>
                  <a:pt x="4762353" y="810182"/>
                </a:lnTo>
                <a:lnTo>
                  <a:pt x="4770120" y="762000"/>
                </a:lnTo>
                <a:lnTo>
                  <a:pt x="4770120" y="152400"/>
                </a:lnTo>
                <a:lnTo>
                  <a:pt x="4762353" y="104217"/>
                </a:lnTo>
                <a:lnTo>
                  <a:pt x="4740725" y="62380"/>
                </a:lnTo>
                <a:lnTo>
                  <a:pt x="4707739" y="29394"/>
                </a:lnTo>
                <a:lnTo>
                  <a:pt x="4665902" y="7766"/>
                </a:lnTo>
                <a:lnTo>
                  <a:pt x="4617720" y="0"/>
                </a:lnTo>
                <a:close/>
              </a:path>
            </a:pathLst>
          </a:custGeom>
          <a:solidFill>
            <a:srgbClr val="7B7192"/>
          </a:solidFill>
        </p:spPr>
        <p:txBody>
          <a:bodyPr wrap="square" lIns="0" tIns="0" rIns="0" bIns="0" rtlCol="0"/>
          <a:lstStyle/>
          <a:p>
            <a:endParaRPr>
              <a:solidFill>
                <a:prstClr val="black"/>
              </a:solidFill>
            </a:endParaRPr>
          </a:p>
        </p:txBody>
      </p:sp>
      <p:sp>
        <p:nvSpPr>
          <p:cNvPr id="25" name="object 25"/>
          <p:cNvSpPr/>
          <p:nvPr/>
        </p:nvSpPr>
        <p:spPr>
          <a:xfrm>
            <a:off x="12704825" y="2365310"/>
            <a:ext cx="4651249" cy="969264"/>
          </a:xfrm>
          <a:custGeom>
            <a:avLst/>
            <a:gdLst/>
            <a:ahLst/>
            <a:cxnLst/>
            <a:rect l="l" t="t" r="r" b="b"/>
            <a:pathLst>
              <a:path w="3508375" h="914400">
                <a:moveTo>
                  <a:pt x="3355848"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3355848" y="914400"/>
                </a:lnTo>
                <a:lnTo>
                  <a:pt x="3404030" y="906633"/>
                </a:lnTo>
                <a:lnTo>
                  <a:pt x="3445867" y="885005"/>
                </a:lnTo>
                <a:lnTo>
                  <a:pt x="3478853" y="852019"/>
                </a:lnTo>
                <a:lnTo>
                  <a:pt x="3500481" y="810182"/>
                </a:lnTo>
                <a:lnTo>
                  <a:pt x="3508248" y="762000"/>
                </a:lnTo>
                <a:lnTo>
                  <a:pt x="3508248" y="152400"/>
                </a:lnTo>
                <a:lnTo>
                  <a:pt x="3500481" y="104217"/>
                </a:lnTo>
                <a:lnTo>
                  <a:pt x="3478853" y="62380"/>
                </a:lnTo>
                <a:lnTo>
                  <a:pt x="3445867" y="29394"/>
                </a:lnTo>
                <a:lnTo>
                  <a:pt x="3404030" y="7766"/>
                </a:lnTo>
                <a:lnTo>
                  <a:pt x="3355848" y="0"/>
                </a:lnTo>
                <a:close/>
              </a:path>
            </a:pathLst>
          </a:custGeom>
          <a:solidFill>
            <a:srgbClr val="2B8DA2"/>
          </a:solidFill>
        </p:spPr>
        <p:txBody>
          <a:bodyPr wrap="square" lIns="0" tIns="0" rIns="0" bIns="0" rtlCol="0"/>
          <a:lstStyle/>
          <a:p>
            <a:endParaRPr>
              <a:solidFill>
                <a:prstClr val="black"/>
              </a:solidFill>
            </a:endParaRPr>
          </a:p>
        </p:txBody>
      </p:sp>
      <p:sp>
        <p:nvSpPr>
          <p:cNvPr id="26" name="object 26"/>
          <p:cNvSpPr txBox="1"/>
          <p:nvPr/>
        </p:nvSpPr>
        <p:spPr>
          <a:xfrm>
            <a:off x="12704825" y="2591011"/>
            <a:ext cx="4547235" cy="505908"/>
          </a:xfrm>
          <a:prstGeom prst="rect">
            <a:avLst/>
          </a:prstGeom>
        </p:spPr>
        <p:txBody>
          <a:bodyPr vert="horz" wrap="square" lIns="0" tIns="13335" rIns="0" bIns="0" rtlCol="0">
            <a:spAutoFit/>
          </a:bodyPr>
          <a:lstStyle/>
          <a:p>
            <a:pPr marL="12700" algn="ctr">
              <a:spcBef>
                <a:spcPts val="105"/>
              </a:spcBef>
            </a:pPr>
            <a:r>
              <a:rPr lang="en-IN" sz="3200" b="1" dirty="0" smtClean="0">
                <a:solidFill>
                  <a:prstClr val="white"/>
                </a:solidFill>
                <a:cs typeface="Calibri"/>
              </a:rPr>
              <a:t>Deep Learning</a:t>
            </a:r>
            <a:endParaRPr sz="3200" b="1" dirty="0">
              <a:solidFill>
                <a:prstClr val="white"/>
              </a:solidFill>
              <a:cs typeface="Calibri"/>
            </a:endParaRPr>
          </a:p>
        </p:txBody>
      </p:sp>
      <p:sp>
        <p:nvSpPr>
          <p:cNvPr id="31" name="object 9"/>
          <p:cNvSpPr/>
          <p:nvPr/>
        </p:nvSpPr>
        <p:spPr>
          <a:xfrm>
            <a:off x="817969" y="2329615"/>
            <a:ext cx="4391023" cy="914400"/>
          </a:xfrm>
          <a:custGeom>
            <a:avLst/>
            <a:gdLst/>
            <a:ahLst/>
            <a:cxnLst/>
            <a:rect l="l" t="t" r="r" b="b"/>
            <a:pathLst>
              <a:path w="3507104" h="914400">
                <a:moveTo>
                  <a:pt x="3354324"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3354324" y="914400"/>
                </a:lnTo>
                <a:lnTo>
                  <a:pt x="3402506" y="906633"/>
                </a:lnTo>
                <a:lnTo>
                  <a:pt x="3444343" y="885005"/>
                </a:lnTo>
                <a:lnTo>
                  <a:pt x="3477329" y="852019"/>
                </a:lnTo>
                <a:lnTo>
                  <a:pt x="3498957" y="810182"/>
                </a:lnTo>
                <a:lnTo>
                  <a:pt x="3506724" y="762000"/>
                </a:lnTo>
                <a:lnTo>
                  <a:pt x="3506724" y="152400"/>
                </a:lnTo>
                <a:lnTo>
                  <a:pt x="3498957" y="104217"/>
                </a:lnTo>
                <a:lnTo>
                  <a:pt x="3477329" y="62380"/>
                </a:lnTo>
                <a:lnTo>
                  <a:pt x="3444343" y="29394"/>
                </a:lnTo>
                <a:lnTo>
                  <a:pt x="3402506" y="7766"/>
                </a:lnTo>
                <a:lnTo>
                  <a:pt x="3354324" y="0"/>
                </a:lnTo>
                <a:close/>
              </a:path>
            </a:pathLst>
          </a:custGeom>
          <a:solidFill>
            <a:srgbClr val="0097D9"/>
          </a:solidFill>
        </p:spPr>
        <p:txBody>
          <a:bodyPr wrap="square" lIns="0" tIns="0" rIns="0" bIns="0" rtlCol="0"/>
          <a:lstStyle/>
          <a:p>
            <a:endParaRPr>
              <a:solidFill>
                <a:prstClr val="black"/>
              </a:solidFill>
            </a:endParaRPr>
          </a:p>
        </p:txBody>
      </p:sp>
      <p:sp>
        <p:nvSpPr>
          <p:cNvPr id="32" name="object 10"/>
          <p:cNvSpPr txBox="1"/>
          <p:nvPr/>
        </p:nvSpPr>
        <p:spPr>
          <a:xfrm>
            <a:off x="817970" y="2533861"/>
            <a:ext cx="4391022" cy="505908"/>
          </a:xfrm>
          <a:prstGeom prst="rect">
            <a:avLst/>
          </a:prstGeom>
        </p:spPr>
        <p:txBody>
          <a:bodyPr vert="horz" wrap="square" lIns="0" tIns="13335" rIns="0" bIns="0" rtlCol="0">
            <a:spAutoFit/>
          </a:bodyPr>
          <a:lstStyle/>
          <a:p>
            <a:pPr marL="12700" algn="ctr">
              <a:spcBef>
                <a:spcPts val="105"/>
              </a:spcBef>
            </a:pPr>
            <a:r>
              <a:rPr lang="en-IN" sz="3200" b="1" spc="-10" dirty="0" smtClean="0">
                <a:solidFill>
                  <a:srgbClr val="FFFFFF"/>
                </a:solidFill>
                <a:cs typeface="Calibri"/>
              </a:rPr>
              <a:t>Artificial Intelligence</a:t>
            </a:r>
            <a:endParaRPr sz="3200" dirty="0">
              <a:solidFill>
                <a:prstClr val="black"/>
              </a:solidFill>
              <a:cs typeface="Calibri"/>
            </a:endParaRPr>
          </a:p>
        </p:txBody>
      </p:sp>
      <p:sp>
        <p:nvSpPr>
          <p:cNvPr id="33" name="object 26"/>
          <p:cNvSpPr txBox="1"/>
          <p:nvPr/>
        </p:nvSpPr>
        <p:spPr>
          <a:xfrm>
            <a:off x="12704825" y="5457712"/>
            <a:ext cx="4770120" cy="505908"/>
          </a:xfrm>
          <a:prstGeom prst="rect">
            <a:avLst/>
          </a:prstGeom>
        </p:spPr>
        <p:txBody>
          <a:bodyPr vert="horz" wrap="square" lIns="0" tIns="13335" rIns="0" bIns="0" rtlCol="0">
            <a:spAutoFit/>
          </a:bodyPr>
          <a:lstStyle/>
          <a:p>
            <a:pPr marL="12700" algn="ctr">
              <a:spcBef>
                <a:spcPts val="105"/>
              </a:spcBef>
            </a:pPr>
            <a:r>
              <a:rPr lang="en-IN" sz="3200" b="1" dirty="0" smtClean="0">
                <a:solidFill>
                  <a:prstClr val="white"/>
                </a:solidFill>
                <a:cs typeface="Calibri"/>
              </a:rPr>
              <a:t>Machine Learning</a:t>
            </a:r>
            <a:endParaRPr sz="3200" b="1" dirty="0">
              <a:solidFill>
                <a:prstClr val="white"/>
              </a:solidFill>
              <a:cs typeface="Calibri"/>
            </a:endParaRPr>
          </a:p>
        </p:txBody>
      </p:sp>
      <p:pic>
        <p:nvPicPr>
          <p:cNvPr id="12" name="Picture 11"/>
          <p:cNvPicPr>
            <a:picLocks noChangeAspect="1"/>
          </p:cNvPicPr>
          <p:nvPr/>
        </p:nvPicPr>
        <p:blipFill>
          <a:blip r:embed="rId3"/>
          <a:stretch>
            <a:fillRect/>
          </a:stretch>
        </p:blipFill>
        <p:spPr>
          <a:xfrm>
            <a:off x="5403125" y="2253626"/>
            <a:ext cx="6884682" cy="4441123"/>
          </a:xfrm>
          <a:prstGeom prst="rect">
            <a:avLst/>
          </a:prstGeom>
        </p:spPr>
      </p:pic>
      <p:sp>
        <p:nvSpPr>
          <p:cNvPr id="34" name="object 18"/>
          <p:cNvSpPr txBox="1"/>
          <p:nvPr/>
        </p:nvSpPr>
        <p:spPr>
          <a:xfrm>
            <a:off x="6382873" y="7550713"/>
            <a:ext cx="4925188" cy="505267"/>
          </a:xfrm>
          <a:prstGeom prst="rect">
            <a:avLst/>
          </a:prstGeom>
        </p:spPr>
        <p:txBody>
          <a:bodyPr vert="horz" wrap="square" lIns="0" tIns="12700" rIns="0" bIns="0" rtlCol="0">
            <a:spAutoFit/>
          </a:bodyPr>
          <a:lstStyle/>
          <a:p>
            <a:pPr marL="12700" algn="ctr">
              <a:spcBef>
                <a:spcPts val="100"/>
              </a:spcBef>
            </a:pPr>
            <a:r>
              <a:rPr lang="en-IN" sz="3200" b="1" spc="-10" dirty="0" smtClean="0">
                <a:solidFill>
                  <a:srgbClr val="FFFFFF"/>
                </a:solidFill>
                <a:cs typeface="Calibri"/>
              </a:rPr>
              <a:t>Python</a:t>
            </a:r>
            <a:endParaRPr lang="en-IN" sz="3200" b="1" dirty="0">
              <a:solidFill>
                <a:prstClr val="black"/>
              </a:solidFill>
              <a:cs typeface="Calibri"/>
            </a:endParaRPr>
          </a:p>
        </p:txBody>
      </p:sp>
      <p:pic>
        <p:nvPicPr>
          <p:cNvPr id="35" name="Picture 34"/>
          <p:cNvPicPr>
            <a:picLocks noChangeAspect="1"/>
          </p:cNvPicPr>
          <p:nvPr/>
        </p:nvPicPr>
        <p:blipFill>
          <a:blip r:embed="rId4"/>
          <a:stretch>
            <a:fillRect/>
          </a:stretch>
        </p:blipFill>
        <p:spPr>
          <a:xfrm>
            <a:off x="11507207" y="6222792"/>
            <a:ext cx="3176291" cy="3365284"/>
          </a:xfrm>
          <a:prstGeom prst="rect">
            <a:avLst/>
          </a:prstGeom>
        </p:spPr>
      </p:pic>
      <p:pic>
        <p:nvPicPr>
          <p:cNvPr id="37" name="Picture 36"/>
          <p:cNvPicPr>
            <a:picLocks noChangeAspect="1"/>
          </p:cNvPicPr>
          <p:nvPr/>
        </p:nvPicPr>
        <p:blipFill>
          <a:blip r:embed="rId4"/>
          <a:stretch>
            <a:fillRect/>
          </a:stretch>
        </p:blipFill>
        <p:spPr>
          <a:xfrm>
            <a:off x="3028083" y="6215593"/>
            <a:ext cx="3176291" cy="3365284"/>
          </a:xfrm>
          <a:prstGeom prst="rect">
            <a:avLst/>
          </a:prstGeom>
        </p:spPr>
      </p:pic>
      <p:sp>
        <p:nvSpPr>
          <p:cNvPr id="19" name="object 5"/>
          <p:cNvSpPr/>
          <p:nvPr/>
        </p:nvSpPr>
        <p:spPr>
          <a:xfrm>
            <a:off x="8382000" y="8465113"/>
            <a:ext cx="1343332" cy="1122963"/>
          </a:xfrm>
          <a:prstGeom prst="rect">
            <a:avLst/>
          </a:prstGeom>
          <a:blipFill>
            <a:blip r:embed="rId5" cstate="print"/>
            <a:stretch>
              <a:fillRect/>
            </a:stretch>
          </a:blipFill>
        </p:spPr>
        <p:txBody>
          <a:bodyPr wrap="square" lIns="0" tIns="0" rIns="0" bIns="0" rtlCol="0"/>
          <a:lstStyle/>
          <a:p>
            <a:pPr>
              <a:defRPr/>
            </a:pPr>
            <a:endParaRPr kern="0" smtClean="0">
              <a:solidFill>
                <a:prstClr val="black"/>
              </a:solidFill>
            </a:endParaRPr>
          </a:p>
        </p:txBody>
      </p:sp>
    </p:spTree>
    <p:extLst>
      <p:ext uri="{BB962C8B-B14F-4D97-AF65-F5344CB8AC3E}">
        <p14:creationId xmlns:p14="http://schemas.microsoft.com/office/powerpoint/2010/main" val="3081572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Tools Coverage</a:t>
            </a:r>
            <a:endParaRPr sz="5600" dirty="0"/>
          </a:p>
        </p:txBody>
      </p:sp>
      <p:pic>
        <p:nvPicPr>
          <p:cNvPr id="5" name="Picture 4"/>
          <p:cNvPicPr>
            <a:picLocks noChangeAspect="1"/>
          </p:cNvPicPr>
          <p:nvPr/>
        </p:nvPicPr>
        <p:blipFill>
          <a:blip r:embed="rId2"/>
          <a:stretch>
            <a:fillRect/>
          </a:stretch>
        </p:blipFill>
        <p:spPr>
          <a:xfrm>
            <a:off x="1752600" y="1901358"/>
            <a:ext cx="14020800" cy="7159162"/>
          </a:xfrm>
          <a:prstGeom prst="rect">
            <a:avLst/>
          </a:prstGeom>
        </p:spPr>
      </p:pic>
    </p:spTree>
    <p:extLst>
      <p:ext uri="{BB962C8B-B14F-4D97-AF65-F5344CB8AC3E}">
        <p14:creationId xmlns:p14="http://schemas.microsoft.com/office/powerpoint/2010/main" val="1359997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25D056B0-1148-46FD-B021-C26257C1023A}"/>
              </a:ext>
            </a:extLst>
          </p:cNvPr>
          <p:cNvSpPr>
            <a:spLocks noGrp="1"/>
          </p:cNvSpPr>
          <p:nvPr>
            <p:ph type="subTitle" idx="1"/>
          </p:nvPr>
        </p:nvSpPr>
        <p:spPr>
          <a:xfrm>
            <a:off x="-35560" y="-170180"/>
            <a:ext cx="18323560" cy="10457180"/>
          </a:xfrm>
          <a:solidFill>
            <a:schemeClr val="accent2"/>
          </a:solidFill>
          <a:ln>
            <a:solidFill>
              <a:schemeClr val="accent2"/>
            </a:solidFill>
          </a:ln>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0" y="4471432"/>
            <a:ext cx="18288000" cy="1173955"/>
          </a:xfrm>
        </p:spPr>
        <p:txBody>
          <a:bodyPr>
            <a:normAutofit/>
          </a:bodyPr>
          <a:lstStyle/>
          <a:p>
            <a:pPr defTabSz="914400">
              <a:lnSpc>
                <a:spcPct val="100000"/>
              </a:lnSpc>
            </a:pPr>
            <a:r>
              <a:rPr lang="en-IN" sz="6600" b="1" spc="-5" dirty="0" smtClean="0">
                <a:solidFill>
                  <a:schemeClr val="bg1"/>
                </a:solidFill>
                <a:latin typeface="Trebuchet MS" panose="020B0603020202020204" pitchFamily="34" charset="0"/>
                <a:ea typeface="+mn-ea"/>
                <a:cs typeface="Calibri"/>
              </a:rPr>
              <a:t>1. Artificial Intelligence Overview</a:t>
            </a:r>
            <a:endParaRPr lang="en-IN" sz="6600" b="1" spc="-5" dirty="0">
              <a:solidFill>
                <a:schemeClr val="bg1"/>
              </a:solidFill>
              <a:latin typeface="Trebuchet MS" panose="020B0603020202020204" pitchFamily="34" charset="0"/>
              <a:ea typeface="+mn-ea"/>
              <a:cs typeface="Calibri"/>
            </a:endParaRPr>
          </a:p>
        </p:txBody>
      </p:sp>
    </p:spTree>
    <p:extLst>
      <p:ext uri="{BB962C8B-B14F-4D97-AF65-F5344CB8AC3E}">
        <p14:creationId xmlns:p14="http://schemas.microsoft.com/office/powerpoint/2010/main" val="3542945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3" name="object 3"/>
          <p:cNvSpPr/>
          <p:nvPr/>
        </p:nvSpPr>
        <p:spPr>
          <a:xfrm>
            <a:off x="1426462" y="9674355"/>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7" y="648106"/>
            <a:ext cx="44437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Course</a:t>
            </a:r>
            <a:r>
              <a:rPr sz="5600" spc="-70" dirty="0">
                <a:solidFill>
                  <a:srgbClr val="095A82"/>
                </a:solidFill>
              </a:rPr>
              <a:t> </a:t>
            </a:r>
            <a:r>
              <a:rPr sz="5600" spc="-20" dirty="0">
                <a:solidFill>
                  <a:srgbClr val="095A82"/>
                </a:solidFill>
              </a:rPr>
              <a:t>Outline</a:t>
            </a:r>
            <a:endParaRPr sz="5600" dirty="0"/>
          </a:p>
        </p:txBody>
      </p:sp>
      <p:sp>
        <p:nvSpPr>
          <p:cNvPr id="6" name="object 6"/>
          <p:cNvSpPr txBox="1"/>
          <p:nvPr/>
        </p:nvSpPr>
        <p:spPr>
          <a:xfrm>
            <a:off x="1821973" y="2549867"/>
            <a:ext cx="3419958" cy="396262"/>
          </a:xfrm>
          <a:prstGeom prst="rect">
            <a:avLst/>
          </a:prstGeom>
        </p:spPr>
        <p:txBody>
          <a:bodyPr vert="horz" wrap="square" lIns="0" tIns="26670" rIns="0" bIns="0" rtlCol="0">
            <a:spAutoFit/>
          </a:bodyPr>
          <a:lstStyle/>
          <a:p>
            <a:pPr marL="25400">
              <a:spcBef>
                <a:spcPts val="210"/>
              </a:spcBef>
            </a:pPr>
            <a:r>
              <a:rPr sz="2400" spc="-10" dirty="0">
                <a:solidFill>
                  <a:prstClr val="white"/>
                </a:solidFill>
                <a:cs typeface="Calibri"/>
              </a:rPr>
              <a:t>Introduction </a:t>
            </a:r>
            <a:r>
              <a:rPr sz="2400" dirty="0">
                <a:solidFill>
                  <a:prstClr val="white"/>
                </a:solidFill>
                <a:cs typeface="Calibri"/>
              </a:rPr>
              <a:t>to</a:t>
            </a:r>
            <a:r>
              <a:rPr sz="2400" spc="-80" dirty="0">
                <a:solidFill>
                  <a:prstClr val="white"/>
                </a:solidFill>
                <a:cs typeface="Calibri"/>
              </a:rPr>
              <a:t> </a:t>
            </a:r>
            <a:r>
              <a:rPr sz="2400" spc="-10" dirty="0">
                <a:solidFill>
                  <a:prstClr val="white"/>
                </a:solidFill>
                <a:cs typeface="Calibri"/>
              </a:rPr>
              <a:t>Python</a:t>
            </a:r>
            <a:endParaRPr sz="2400" dirty="0">
              <a:solidFill>
                <a:prstClr val="white"/>
              </a:solidFill>
              <a:cs typeface="Calibri"/>
            </a:endParaRPr>
          </a:p>
        </p:txBody>
      </p:sp>
      <p:sp>
        <p:nvSpPr>
          <p:cNvPr id="7" name="object 7"/>
          <p:cNvSpPr txBox="1"/>
          <p:nvPr/>
        </p:nvSpPr>
        <p:spPr>
          <a:xfrm>
            <a:off x="1821971" y="3598475"/>
            <a:ext cx="3675618" cy="396262"/>
          </a:xfrm>
          <a:prstGeom prst="rect">
            <a:avLst/>
          </a:prstGeom>
        </p:spPr>
        <p:txBody>
          <a:bodyPr vert="horz" wrap="square" lIns="0" tIns="26670" rIns="0" bIns="0" rtlCol="0">
            <a:spAutoFit/>
          </a:bodyPr>
          <a:lstStyle/>
          <a:p>
            <a:pPr marL="25400">
              <a:spcBef>
                <a:spcPts val="210"/>
              </a:spcBef>
            </a:pPr>
            <a:r>
              <a:rPr lang="en-IN" sz="2400" spc="-10" dirty="0">
                <a:solidFill>
                  <a:prstClr val="white"/>
                </a:solidFill>
                <a:cs typeface="Calibri"/>
              </a:rPr>
              <a:t>Basics of Python</a:t>
            </a:r>
            <a:endParaRPr sz="2400" dirty="0">
              <a:solidFill>
                <a:prstClr val="black"/>
              </a:solidFill>
              <a:cs typeface="Calibri"/>
            </a:endParaRPr>
          </a:p>
        </p:txBody>
      </p:sp>
      <p:sp>
        <p:nvSpPr>
          <p:cNvPr id="9" name="object 9"/>
          <p:cNvSpPr txBox="1"/>
          <p:nvPr/>
        </p:nvSpPr>
        <p:spPr>
          <a:xfrm>
            <a:off x="1828800" y="5471426"/>
            <a:ext cx="3601720" cy="394980"/>
          </a:xfrm>
          <a:prstGeom prst="rect">
            <a:avLst/>
          </a:prstGeom>
        </p:spPr>
        <p:txBody>
          <a:bodyPr vert="horz" wrap="square" lIns="0" tIns="25400" rIns="0" bIns="0" rtlCol="0">
            <a:spAutoFit/>
          </a:bodyPr>
          <a:lstStyle/>
          <a:p>
            <a:pPr marL="951230" marR="10160" indent="-927100">
              <a:spcBef>
                <a:spcPts val="200"/>
              </a:spcBef>
            </a:pPr>
            <a:r>
              <a:rPr lang="en-IN" sz="2200" dirty="0">
                <a:solidFill>
                  <a:srgbClr val="FFFFFF"/>
                </a:solidFill>
                <a:cs typeface="Calibri"/>
              </a:rPr>
              <a:t>String </a:t>
            </a:r>
            <a:r>
              <a:rPr lang="en-IN" sz="2400" dirty="0">
                <a:solidFill>
                  <a:srgbClr val="FFFFFF"/>
                </a:solidFill>
                <a:cs typeface="Calibri"/>
              </a:rPr>
              <a:t>Manipulation</a:t>
            </a:r>
            <a:endParaRPr sz="2200" dirty="0">
              <a:solidFill>
                <a:prstClr val="black"/>
              </a:solidFill>
              <a:cs typeface="Calibri"/>
            </a:endParaRPr>
          </a:p>
        </p:txBody>
      </p:sp>
      <p:sp>
        <p:nvSpPr>
          <p:cNvPr id="10" name="object 10"/>
          <p:cNvSpPr txBox="1"/>
          <p:nvPr/>
        </p:nvSpPr>
        <p:spPr>
          <a:xfrm>
            <a:off x="1828800" y="6514124"/>
            <a:ext cx="2174240" cy="394980"/>
          </a:xfrm>
          <a:prstGeom prst="rect">
            <a:avLst/>
          </a:prstGeom>
        </p:spPr>
        <p:txBody>
          <a:bodyPr vert="horz" wrap="square" lIns="0" tIns="25400" rIns="0" bIns="0" rtlCol="0">
            <a:spAutoFit/>
          </a:bodyPr>
          <a:lstStyle/>
          <a:p>
            <a:pPr marL="25400">
              <a:spcBef>
                <a:spcPts val="200"/>
              </a:spcBef>
            </a:pPr>
            <a:r>
              <a:rPr lang="en-IN" sz="2200" dirty="0">
                <a:solidFill>
                  <a:srgbClr val="FFFFFF"/>
                </a:solidFill>
                <a:cs typeface="Calibri"/>
              </a:rPr>
              <a:t>List </a:t>
            </a:r>
            <a:r>
              <a:rPr lang="en-IN" sz="2400" dirty="0">
                <a:solidFill>
                  <a:srgbClr val="FFFFFF"/>
                </a:solidFill>
                <a:cs typeface="Calibri"/>
              </a:rPr>
              <a:t>Manipulation</a:t>
            </a:r>
            <a:endParaRPr sz="2200" dirty="0">
              <a:solidFill>
                <a:prstClr val="black"/>
              </a:solidFill>
              <a:cs typeface="Calibri"/>
            </a:endParaRPr>
          </a:p>
        </p:txBody>
      </p:sp>
      <p:sp>
        <p:nvSpPr>
          <p:cNvPr id="11" name="object 11"/>
          <p:cNvSpPr txBox="1"/>
          <p:nvPr/>
        </p:nvSpPr>
        <p:spPr>
          <a:xfrm>
            <a:off x="1828801" y="7457957"/>
            <a:ext cx="3854450" cy="364202"/>
          </a:xfrm>
          <a:prstGeom prst="rect">
            <a:avLst/>
          </a:prstGeom>
        </p:spPr>
        <p:txBody>
          <a:bodyPr vert="horz" wrap="square" lIns="0" tIns="25400" rIns="0" bIns="0" rtlCol="0">
            <a:spAutoFit/>
          </a:bodyPr>
          <a:lstStyle/>
          <a:p>
            <a:pPr marL="1229360" marR="10160" indent="-1205230">
              <a:spcBef>
                <a:spcPts val="200"/>
              </a:spcBef>
            </a:pPr>
            <a:r>
              <a:rPr lang="en-IN" sz="2200" dirty="0">
                <a:solidFill>
                  <a:srgbClr val="FFFFFF"/>
                </a:solidFill>
                <a:cs typeface="Calibri"/>
              </a:rPr>
              <a:t>Tuple, Set Manipulation</a:t>
            </a:r>
            <a:endParaRPr sz="2200" dirty="0">
              <a:solidFill>
                <a:prstClr val="black"/>
              </a:solidFill>
              <a:cs typeface="Calibri"/>
            </a:endParaRPr>
          </a:p>
        </p:txBody>
      </p:sp>
      <p:sp>
        <p:nvSpPr>
          <p:cNvPr id="12" name="object 12"/>
          <p:cNvSpPr txBox="1"/>
          <p:nvPr/>
        </p:nvSpPr>
        <p:spPr>
          <a:xfrm>
            <a:off x="1828801" y="8464570"/>
            <a:ext cx="3079598" cy="394980"/>
          </a:xfrm>
          <a:prstGeom prst="rect">
            <a:avLst/>
          </a:prstGeom>
        </p:spPr>
        <p:txBody>
          <a:bodyPr vert="horz" wrap="square" lIns="0" tIns="25400" rIns="0" bIns="0" rtlCol="0">
            <a:spAutoFit/>
          </a:bodyPr>
          <a:lstStyle/>
          <a:p>
            <a:pPr marL="25400">
              <a:spcBef>
                <a:spcPts val="200"/>
              </a:spcBef>
            </a:pPr>
            <a:r>
              <a:rPr lang="en-IN" sz="2200" spc="-10" dirty="0">
                <a:solidFill>
                  <a:srgbClr val="FFFFFF"/>
                </a:solidFill>
                <a:cs typeface="Calibri"/>
              </a:rPr>
              <a:t>Dictionaries </a:t>
            </a:r>
            <a:r>
              <a:rPr lang="en-IN" sz="2400" spc="-10" dirty="0">
                <a:solidFill>
                  <a:srgbClr val="FFFFFF"/>
                </a:solidFill>
                <a:cs typeface="Calibri"/>
              </a:rPr>
              <a:t>Manipulation</a:t>
            </a:r>
            <a:endParaRPr sz="2200" dirty="0">
              <a:solidFill>
                <a:prstClr val="black"/>
              </a:solidFill>
              <a:cs typeface="Calibri"/>
            </a:endParaRPr>
          </a:p>
        </p:txBody>
      </p:sp>
      <p:sp>
        <p:nvSpPr>
          <p:cNvPr id="13" name="object 13"/>
          <p:cNvSpPr txBox="1"/>
          <p:nvPr/>
        </p:nvSpPr>
        <p:spPr>
          <a:xfrm>
            <a:off x="12088878" y="2549868"/>
            <a:ext cx="4294124" cy="396262"/>
          </a:xfrm>
          <a:prstGeom prst="rect">
            <a:avLst/>
          </a:prstGeom>
        </p:spPr>
        <p:txBody>
          <a:bodyPr vert="horz" wrap="square" lIns="0" tIns="26670" rIns="0" bIns="0" rtlCol="0">
            <a:spAutoFit/>
          </a:bodyPr>
          <a:lstStyle/>
          <a:p>
            <a:pPr marL="25400">
              <a:spcBef>
                <a:spcPts val="210"/>
              </a:spcBef>
            </a:pPr>
            <a:r>
              <a:rPr lang="en-IN" sz="2400" spc="-10" dirty="0">
                <a:solidFill>
                  <a:srgbClr val="FFFFFF"/>
                </a:solidFill>
                <a:cs typeface="Calibri"/>
              </a:rPr>
              <a:t>Functions</a:t>
            </a:r>
            <a:r>
              <a:rPr lang="en-IN" sz="2200" spc="-10" dirty="0">
                <a:solidFill>
                  <a:srgbClr val="FFFFFF"/>
                </a:solidFill>
                <a:cs typeface="Calibri"/>
              </a:rPr>
              <a:t>, Modules &amp; Packages </a:t>
            </a:r>
            <a:endParaRPr sz="2200" dirty="0">
              <a:solidFill>
                <a:prstClr val="black"/>
              </a:solidFill>
              <a:cs typeface="Calibri"/>
            </a:endParaRPr>
          </a:p>
        </p:txBody>
      </p:sp>
      <p:sp>
        <p:nvSpPr>
          <p:cNvPr id="15" name="object 15"/>
          <p:cNvSpPr txBox="1"/>
          <p:nvPr/>
        </p:nvSpPr>
        <p:spPr>
          <a:xfrm>
            <a:off x="12132819" y="4579640"/>
            <a:ext cx="4237734" cy="394980"/>
          </a:xfrm>
          <a:prstGeom prst="rect">
            <a:avLst/>
          </a:prstGeom>
        </p:spPr>
        <p:txBody>
          <a:bodyPr vert="horz" wrap="square" lIns="0" tIns="25400" rIns="0" bIns="0" rtlCol="0">
            <a:spAutoFit/>
          </a:bodyPr>
          <a:lstStyle/>
          <a:p>
            <a:pPr marL="25400">
              <a:spcBef>
                <a:spcPts val="200"/>
              </a:spcBef>
            </a:pPr>
            <a:r>
              <a:rPr lang="en-IN" sz="2200" spc="-10" dirty="0">
                <a:solidFill>
                  <a:srgbClr val="FFFFFF"/>
                </a:solidFill>
                <a:cs typeface="Calibri"/>
              </a:rPr>
              <a:t>File </a:t>
            </a:r>
            <a:r>
              <a:rPr lang="en-IN" sz="2400" spc="-10" dirty="0">
                <a:solidFill>
                  <a:srgbClr val="FFFFFF"/>
                </a:solidFill>
                <a:cs typeface="Calibri"/>
              </a:rPr>
              <a:t>Handling</a:t>
            </a:r>
            <a:endParaRPr sz="2200" dirty="0">
              <a:solidFill>
                <a:prstClr val="black"/>
              </a:solidFill>
              <a:cs typeface="Calibri"/>
            </a:endParaRPr>
          </a:p>
        </p:txBody>
      </p:sp>
      <p:sp>
        <p:nvSpPr>
          <p:cNvPr id="17" name="object 17"/>
          <p:cNvSpPr txBox="1"/>
          <p:nvPr/>
        </p:nvSpPr>
        <p:spPr>
          <a:xfrm>
            <a:off x="12088876" y="6553444"/>
            <a:ext cx="4522724" cy="789960"/>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Database</a:t>
            </a:r>
            <a:endParaRPr lang="en-IN" sz="2200" dirty="0">
              <a:solidFill>
                <a:prstClr val="black"/>
              </a:solidFill>
              <a:cs typeface="Calibri"/>
            </a:endParaRPr>
          </a:p>
          <a:p>
            <a:pPr marL="25400">
              <a:spcBef>
                <a:spcPts val="200"/>
              </a:spcBef>
            </a:pPr>
            <a:endParaRPr lang="en-IN" sz="2400" dirty="0">
              <a:solidFill>
                <a:prstClr val="black"/>
              </a:solidFill>
              <a:cs typeface="Calibri"/>
            </a:endParaRPr>
          </a:p>
        </p:txBody>
      </p:sp>
      <p:sp>
        <p:nvSpPr>
          <p:cNvPr id="18" name="object 18"/>
          <p:cNvSpPr txBox="1"/>
          <p:nvPr/>
        </p:nvSpPr>
        <p:spPr>
          <a:xfrm>
            <a:off x="12088877" y="7512294"/>
            <a:ext cx="4269486" cy="759182"/>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Networking</a:t>
            </a:r>
            <a:r>
              <a:rPr lang="en-IN" sz="2200" dirty="0">
                <a:solidFill>
                  <a:srgbClr val="FFFFFF"/>
                </a:solidFill>
                <a:cs typeface="Calibri"/>
              </a:rPr>
              <a:t> &amp; Multithreading </a:t>
            </a:r>
            <a:endParaRPr lang="en-IN" sz="2200" dirty="0">
              <a:solidFill>
                <a:prstClr val="black"/>
              </a:solidFill>
              <a:cs typeface="Calibri"/>
            </a:endParaRPr>
          </a:p>
          <a:p>
            <a:pPr marL="25400">
              <a:spcBef>
                <a:spcPts val="200"/>
              </a:spcBef>
            </a:pPr>
            <a:endParaRPr sz="2200" dirty="0">
              <a:solidFill>
                <a:prstClr val="black"/>
              </a:solidFill>
              <a:cs typeface="Calibri"/>
            </a:endParaRPr>
          </a:p>
        </p:txBody>
      </p:sp>
      <p:sp>
        <p:nvSpPr>
          <p:cNvPr id="21" name="object 7"/>
          <p:cNvSpPr/>
          <p:nvPr/>
        </p:nvSpPr>
        <p:spPr>
          <a:xfrm>
            <a:off x="1057654" y="9451854"/>
            <a:ext cx="2276856" cy="83514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2" name="object 2"/>
          <p:cNvSpPr/>
          <p:nvPr/>
        </p:nvSpPr>
        <p:spPr>
          <a:xfrm>
            <a:off x="934210" y="1688595"/>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object 8"/>
          <p:cNvSpPr txBox="1"/>
          <p:nvPr/>
        </p:nvSpPr>
        <p:spPr>
          <a:xfrm>
            <a:off x="12088877" y="3546624"/>
            <a:ext cx="4340858" cy="733534"/>
          </a:xfrm>
          <a:prstGeom prst="rect">
            <a:avLst/>
          </a:prstGeom>
        </p:spPr>
        <p:txBody>
          <a:bodyPr vert="horz" wrap="square" lIns="0" tIns="12700" rIns="0" bIns="0" rtlCol="0">
            <a:spAutoFit/>
          </a:bodyPr>
          <a:lstStyle/>
          <a:p>
            <a:pPr marL="12700" marR="5080" indent="101600">
              <a:spcBef>
                <a:spcPts val="100"/>
              </a:spcBef>
            </a:pPr>
            <a:r>
              <a:rPr lang="en-IN" sz="2200" spc="-6" dirty="0">
                <a:solidFill>
                  <a:srgbClr val="FFFFFF"/>
                </a:solidFill>
                <a:cs typeface="Calibri"/>
              </a:rPr>
              <a:t>OOPs &amp; </a:t>
            </a:r>
            <a:r>
              <a:rPr lang="en-IN" sz="2200" spc="-10" dirty="0">
                <a:solidFill>
                  <a:srgbClr val="FFFFFF"/>
                </a:solidFill>
                <a:cs typeface="Calibri"/>
              </a:rPr>
              <a:t>Exception </a:t>
            </a:r>
            <a:r>
              <a:rPr lang="en-IN" sz="2400" spc="-10" dirty="0">
                <a:solidFill>
                  <a:srgbClr val="FFFFFF"/>
                </a:solidFill>
                <a:cs typeface="Calibri"/>
              </a:rPr>
              <a:t>Handling</a:t>
            </a:r>
            <a:endParaRPr lang="en-IN" sz="2200" dirty="0">
              <a:solidFill>
                <a:prstClr val="black"/>
              </a:solidFill>
              <a:cs typeface="Calibri"/>
            </a:endParaRPr>
          </a:p>
          <a:p>
            <a:pPr marL="12700" marR="5080" indent="101600">
              <a:spcBef>
                <a:spcPts val="100"/>
              </a:spcBef>
            </a:pPr>
            <a:r>
              <a:rPr lang="en-IN" sz="2200" spc="-6" dirty="0">
                <a:solidFill>
                  <a:srgbClr val="FFFFFF"/>
                </a:solidFill>
                <a:cs typeface="Calibri"/>
              </a:rPr>
              <a:t> </a:t>
            </a:r>
            <a:endParaRPr sz="2200" dirty="0">
              <a:solidFill>
                <a:prstClr val="black"/>
              </a:solidFill>
              <a:cs typeface="Calibri"/>
            </a:endParaRPr>
          </a:p>
        </p:txBody>
      </p:sp>
      <p:sp>
        <p:nvSpPr>
          <p:cNvPr id="24" name="object 17"/>
          <p:cNvSpPr txBox="1"/>
          <p:nvPr/>
        </p:nvSpPr>
        <p:spPr>
          <a:xfrm>
            <a:off x="12051204" y="5543376"/>
            <a:ext cx="4522724" cy="394980"/>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Numpy, Pandas, Matplotlib, SciPy</a:t>
            </a:r>
            <a:endParaRPr lang="en-IN" sz="2400" dirty="0">
              <a:solidFill>
                <a:prstClr val="black"/>
              </a:solidFill>
              <a:cs typeface="Calibri"/>
            </a:endParaRPr>
          </a:p>
        </p:txBody>
      </p:sp>
      <p:sp>
        <p:nvSpPr>
          <p:cNvPr id="25" name="object 18"/>
          <p:cNvSpPr txBox="1"/>
          <p:nvPr/>
        </p:nvSpPr>
        <p:spPr>
          <a:xfrm>
            <a:off x="12139201" y="8487572"/>
            <a:ext cx="4269486" cy="759182"/>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Web Python</a:t>
            </a:r>
            <a:endParaRPr lang="en-IN" sz="2200" dirty="0">
              <a:solidFill>
                <a:prstClr val="black"/>
              </a:solidFill>
              <a:cs typeface="Calibri"/>
            </a:endParaRPr>
          </a:p>
          <a:p>
            <a:pPr marL="25400">
              <a:spcBef>
                <a:spcPts val="200"/>
              </a:spcBef>
            </a:pPr>
            <a:endParaRPr sz="2200" dirty="0">
              <a:solidFill>
                <a:prstClr val="black"/>
              </a:solidFill>
              <a:cs typeface="Calibri"/>
            </a:endParaRPr>
          </a:p>
        </p:txBody>
      </p:sp>
      <p:sp>
        <p:nvSpPr>
          <p:cNvPr id="27"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30" name="object 6"/>
          <p:cNvSpPr txBox="1"/>
          <p:nvPr/>
        </p:nvSpPr>
        <p:spPr>
          <a:xfrm>
            <a:off x="1465073" y="3345688"/>
            <a:ext cx="3590290" cy="457818"/>
          </a:xfrm>
          <a:prstGeom prst="rect">
            <a:avLst/>
          </a:prstGeom>
        </p:spPr>
        <p:txBody>
          <a:bodyPr vert="horz" wrap="square" lIns="0" tIns="26670" rIns="0" bIns="0" rtlCol="0">
            <a:spAutoFit/>
          </a:bodyPr>
          <a:lstStyle/>
          <a:p>
            <a:pPr marL="25400">
              <a:spcBef>
                <a:spcPts val="210"/>
              </a:spcBef>
            </a:pPr>
            <a:r>
              <a:rPr sz="2800" b="1" dirty="0">
                <a:solidFill>
                  <a:srgbClr val="FFFFFF"/>
                </a:solidFill>
                <a:cs typeface="Calibri"/>
              </a:rPr>
              <a:t>Understanding the</a:t>
            </a:r>
            <a:r>
              <a:rPr sz="2800" b="1" spc="-260" dirty="0">
                <a:solidFill>
                  <a:srgbClr val="FFFFFF"/>
                </a:solidFill>
                <a:cs typeface="Calibri"/>
              </a:rPr>
              <a:t> </a:t>
            </a:r>
            <a:r>
              <a:rPr sz="2800" b="1" dirty="0">
                <a:solidFill>
                  <a:srgbClr val="FFFFFF"/>
                </a:solidFill>
                <a:cs typeface="Calibri"/>
              </a:rPr>
              <a:t>Data</a:t>
            </a:r>
            <a:endParaRPr sz="2800">
              <a:solidFill>
                <a:prstClr val="black"/>
              </a:solidFill>
              <a:cs typeface="Calibri"/>
            </a:endParaRPr>
          </a:p>
        </p:txBody>
      </p:sp>
      <p:sp>
        <p:nvSpPr>
          <p:cNvPr id="31" name="object 7"/>
          <p:cNvSpPr txBox="1"/>
          <p:nvPr/>
        </p:nvSpPr>
        <p:spPr>
          <a:xfrm>
            <a:off x="1550417" y="5353050"/>
            <a:ext cx="3421378"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Probability </a:t>
            </a:r>
            <a:r>
              <a:rPr sz="2800" dirty="0">
                <a:solidFill>
                  <a:srgbClr val="FFFFFF"/>
                </a:solidFill>
                <a:cs typeface="Calibri"/>
              </a:rPr>
              <a:t>&amp; it’s</a:t>
            </a:r>
            <a:r>
              <a:rPr sz="2800" spc="-50" dirty="0">
                <a:solidFill>
                  <a:srgbClr val="FFFFFF"/>
                </a:solidFill>
                <a:cs typeface="Calibri"/>
              </a:rPr>
              <a:t> </a:t>
            </a:r>
            <a:r>
              <a:rPr sz="2800" dirty="0">
                <a:solidFill>
                  <a:srgbClr val="FFFFFF"/>
                </a:solidFill>
                <a:cs typeface="Calibri"/>
              </a:rPr>
              <a:t>Usage</a:t>
            </a:r>
            <a:endParaRPr sz="2800" dirty="0">
              <a:solidFill>
                <a:prstClr val="black"/>
              </a:solidFill>
              <a:cs typeface="Calibri"/>
            </a:endParaRPr>
          </a:p>
        </p:txBody>
      </p:sp>
      <p:sp>
        <p:nvSpPr>
          <p:cNvPr id="32" name="object 8"/>
          <p:cNvSpPr txBox="1"/>
          <p:nvPr/>
        </p:nvSpPr>
        <p:spPr>
          <a:xfrm>
            <a:off x="1806449" y="7328306"/>
            <a:ext cx="2907030" cy="457818"/>
          </a:xfrm>
          <a:prstGeom prst="rect">
            <a:avLst/>
          </a:prstGeom>
        </p:spPr>
        <p:txBody>
          <a:bodyPr vert="horz" wrap="square" lIns="0" tIns="26670" rIns="0" bIns="0" rtlCol="0">
            <a:spAutoFit/>
          </a:bodyPr>
          <a:lstStyle/>
          <a:p>
            <a:pPr marL="25400">
              <a:spcBef>
                <a:spcPts val="210"/>
              </a:spcBef>
            </a:pPr>
            <a:r>
              <a:rPr sz="2800" spc="-10" dirty="0">
                <a:solidFill>
                  <a:srgbClr val="FFFFFF"/>
                </a:solidFill>
                <a:cs typeface="Calibri"/>
              </a:rPr>
              <a:t>Statistical</a:t>
            </a:r>
            <a:r>
              <a:rPr sz="2800" spc="-60" dirty="0">
                <a:solidFill>
                  <a:srgbClr val="FFFFFF"/>
                </a:solidFill>
                <a:cs typeface="Calibri"/>
              </a:rPr>
              <a:t> </a:t>
            </a:r>
            <a:r>
              <a:rPr sz="2800" spc="-10" dirty="0">
                <a:solidFill>
                  <a:srgbClr val="FFFFFF"/>
                </a:solidFill>
                <a:cs typeface="Calibri"/>
              </a:rPr>
              <a:t>Inference</a:t>
            </a:r>
            <a:endParaRPr sz="2800">
              <a:solidFill>
                <a:prstClr val="black"/>
              </a:solidFill>
              <a:cs typeface="Calibri"/>
            </a:endParaRPr>
          </a:p>
        </p:txBody>
      </p:sp>
      <p:sp>
        <p:nvSpPr>
          <p:cNvPr id="33" name="object 9"/>
          <p:cNvSpPr txBox="1"/>
          <p:nvPr/>
        </p:nvSpPr>
        <p:spPr>
          <a:xfrm>
            <a:off x="14002765" y="3345689"/>
            <a:ext cx="2424430" cy="457818"/>
          </a:xfrm>
          <a:prstGeom prst="rect">
            <a:avLst/>
          </a:prstGeom>
        </p:spPr>
        <p:txBody>
          <a:bodyPr vert="horz" wrap="square" lIns="0" tIns="26670" rIns="0" bIns="0" rtlCol="0">
            <a:spAutoFit/>
          </a:bodyPr>
          <a:lstStyle/>
          <a:p>
            <a:pPr marL="25400">
              <a:spcBef>
                <a:spcPts val="210"/>
              </a:spcBef>
            </a:pPr>
            <a:r>
              <a:rPr sz="2800" spc="-10" dirty="0">
                <a:solidFill>
                  <a:srgbClr val="FFFFFF"/>
                </a:solidFill>
                <a:cs typeface="Calibri"/>
              </a:rPr>
              <a:t>Testing the</a:t>
            </a:r>
            <a:r>
              <a:rPr sz="2800" spc="-80" dirty="0">
                <a:solidFill>
                  <a:srgbClr val="FFFFFF"/>
                </a:solidFill>
                <a:cs typeface="Calibri"/>
              </a:rPr>
              <a:t> </a:t>
            </a:r>
            <a:r>
              <a:rPr sz="2800" spc="-10" dirty="0">
                <a:solidFill>
                  <a:srgbClr val="FFFFFF"/>
                </a:solidFill>
                <a:cs typeface="Calibri"/>
              </a:rPr>
              <a:t>Data</a:t>
            </a:r>
            <a:endParaRPr sz="2800">
              <a:solidFill>
                <a:prstClr val="black"/>
              </a:solidFill>
              <a:cs typeface="Calibri"/>
            </a:endParaRPr>
          </a:p>
        </p:txBody>
      </p:sp>
      <p:sp>
        <p:nvSpPr>
          <p:cNvPr id="34" name="object 10"/>
          <p:cNvSpPr txBox="1"/>
          <p:nvPr/>
        </p:nvSpPr>
        <p:spPr>
          <a:xfrm>
            <a:off x="14082013" y="5353050"/>
            <a:ext cx="2266950"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Data</a:t>
            </a:r>
            <a:r>
              <a:rPr sz="2800" spc="-90" dirty="0">
                <a:solidFill>
                  <a:srgbClr val="FFFFFF"/>
                </a:solidFill>
                <a:cs typeface="Calibri"/>
              </a:rPr>
              <a:t> </a:t>
            </a:r>
            <a:r>
              <a:rPr sz="2800" spc="-10" dirty="0">
                <a:solidFill>
                  <a:srgbClr val="FFFFFF"/>
                </a:solidFill>
                <a:cs typeface="Calibri"/>
              </a:rPr>
              <a:t>Clustering</a:t>
            </a:r>
            <a:endParaRPr sz="2800">
              <a:solidFill>
                <a:prstClr val="black"/>
              </a:solidFill>
              <a:cs typeface="Calibri"/>
            </a:endParaRPr>
          </a:p>
        </p:txBody>
      </p:sp>
      <p:sp>
        <p:nvSpPr>
          <p:cNvPr id="35" name="object 11"/>
          <p:cNvSpPr txBox="1"/>
          <p:nvPr/>
        </p:nvSpPr>
        <p:spPr>
          <a:xfrm>
            <a:off x="13633959" y="7328306"/>
            <a:ext cx="3166110" cy="457818"/>
          </a:xfrm>
          <a:prstGeom prst="rect">
            <a:avLst/>
          </a:prstGeom>
        </p:spPr>
        <p:txBody>
          <a:bodyPr vert="horz" wrap="square" lIns="0" tIns="26670" rIns="0" bIns="0" rtlCol="0">
            <a:spAutoFit/>
          </a:bodyPr>
          <a:lstStyle/>
          <a:p>
            <a:pPr marL="25400">
              <a:spcBef>
                <a:spcPts val="210"/>
              </a:spcBef>
            </a:pPr>
            <a:r>
              <a:rPr sz="2800" spc="-10" dirty="0">
                <a:solidFill>
                  <a:srgbClr val="FFFFFF"/>
                </a:solidFill>
                <a:cs typeface="Calibri"/>
              </a:rPr>
              <a:t>Regression</a:t>
            </a:r>
            <a:r>
              <a:rPr sz="2800" spc="-90" dirty="0">
                <a:solidFill>
                  <a:srgbClr val="FFFFFF"/>
                </a:solidFill>
                <a:cs typeface="Calibri"/>
              </a:rPr>
              <a:t> </a:t>
            </a:r>
            <a:r>
              <a:rPr sz="2800" dirty="0">
                <a:solidFill>
                  <a:srgbClr val="FFFFFF"/>
                </a:solidFill>
                <a:cs typeface="Calibri"/>
              </a:rPr>
              <a:t>Modelling</a:t>
            </a:r>
            <a:endParaRPr sz="2800" dirty="0">
              <a:solidFill>
                <a:prstClr val="black"/>
              </a:solidFill>
              <a:cs typeface="Calibri"/>
            </a:endParaRPr>
          </a:p>
        </p:txBody>
      </p:sp>
      <p:pic>
        <p:nvPicPr>
          <p:cNvPr id="29" name="Picture 28"/>
          <p:cNvPicPr>
            <a:picLocks noChangeAspect="1"/>
          </p:cNvPicPr>
          <p:nvPr/>
        </p:nvPicPr>
        <p:blipFill>
          <a:blip r:embed="rId5"/>
          <a:stretch>
            <a:fillRect/>
          </a:stretch>
        </p:blipFill>
        <p:spPr>
          <a:xfrm>
            <a:off x="5548122" y="2012966"/>
            <a:ext cx="6845593" cy="7060820"/>
          </a:xfrm>
          <a:prstGeom prst="rect">
            <a:avLst/>
          </a:prstGeom>
        </p:spPr>
      </p:pic>
    </p:spTree>
    <p:extLst>
      <p:ext uri="{BB962C8B-B14F-4D97-AF65-F5344CB8AC3E}">
        <p14:creationId xmlns:p14="http://schemas.microsoft.com/office/powerpoint/2010/main" val="39939780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3" name="object 3"/>
          <p:cNvSpPr/>
          <p:nvPr/>
        </p:nvSpPr>
        <p:spPr>
          <a:xfrm>
            <a:off x="1426462" y="9674355"/>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7" y="648106"/>
            <a:ext cx="4443730" cy="886140"/>
          </a:xfrm>
          <a:prstGeom prst="rect">
            <a:avLst/>
          </a:prstGeom>
        </p:spPr>
        <p:txBody>
          <a:bodyPr vert="horz" wrap="square" lIns="0" tIns="24130" rIns="0" bIns="0" rtlCol="0">
            <a:spAutoFit/>
          </a:bodyPr>
          <a:lstStyle/>
          <a:p>
            <a:pPr marL="25400">
              <a:spcBef>
                <a:spcPts val="190"/>
              </a:spcBef>
            </a:pPr>
            <a:r>
              <a:rPr sz="5600" spc="-10" dirty="0">
                <a:solidFill>
                  <a:srgbClr val="095A82"/>
                </a:solidFill>
              </a:rPr>
              <a:t>Course</a:t>
            </a:r>
            <a:r>
              <a:rPr sz="5600" spc="-70" dirty="0">
                <a:solidFill>
                  <a:srgbClr val="095A82"/>
                </a:solidFill>
              </a:rPr>
              <a:t> </a:t>
            </a:r>
            <a:r>
              <a:rPr sz="5600" spc="-20" dirty="0">
                <a:solidFill>
                  <a:srgbClr val="095A82"/>
                </a:solidFill>
              </a:rPr>
              <a:t>Outline</a:t>
            </a:r>
            <a:endParaRPr sz="5600" dirty="0"/>
          </a:p>
        </p:txBody>
      </p:sp>
      <p:sp>
        <p:nvSpPr>
          <p:cNvPr id="6" name="object 6"/>
          <p:cNvSpPr txBox="1"/>
          <p:nvPr/>
        </p:nvSpPr>
        <p:spPr>
          <a:xfrm>
            <a:off x="1821973" y="2549867"/>
            <a:ext cx="3419958" cy="396262"/>
          </a:xfrm>
          <a:prstGeom prst="rect">
            <a:avLst/>
          </a:prstGeom>
        </p:spPr>
        <p:txBody>
          <a:bodyPr vert="horz" wrap="square" lIns="0" tIns="26670" rIns="0" bIns="0" rtlCol="0">
            <a:spAutoFit/>
          </a:bodyPr>
          <a:lstStyle/>
          <a:p>
            <a:pPr marL="25400">
              <a:spcBef>
                <a:spcPts val="210"/>
              </a:spcBef>
            </a:pPr>
            <a:r>
              <a:rPr sz="2400" spc="-10" dirty="0">
                <a:solidFill>
                  <a:prstClr val="white"/>
                </a:solidFill>
                <a:cs typeface="Calibri"/>
              </a:rPr>
              <a:t>Introduction </a:t>
            </a:r>
            <a:r>
              <a:rPr sz="2400" dirty="0">
                <a:solidFill>
                  <a:prstClr val="white"/>
                </a:solidFill>
                <a:cs typeface="Calibri"/>
              </a:rPr>
              <a:t>to</a:t>
            </a:r>
            <a:r>
              <a:rPr sz="2400" spc="-80" dirty="0">
                <a:solidFill>
                  <a:prstClr val="white"/>
                </a:solidFill>
                <a:cs typeface="Calibri"/>
              </a:rPr>
              <a:t> </a:t>
            </a:r>
            <a:r>
              <a:rPr sz="2400" spc="-10" dirty="0">
                <a:solidFill>
                  <a:prstClr val="white"/>
                </a:solidFill>
                <a:cs typeface="Calibri"/>
              </a:rPr>
              <a:t>Python</a:t>
            </a:r>
            <a:endParaRPr sz="2400" dirty="0">
              <a:solidFill>
                <a:prstClr val="white"/>
              </a:solidFill>
              <a:cs typeface="Calibri"/>
            </a:endParaRPr>
          </a:p>
        </p:txBody>
      </p:sp>
      <p:sp>
        <p:nvSpPr>
          <p:cNvPr id="7" name="object 7"/>
          <p:cNvSpPr txBox="1"/>
          <p:nvPr/>
        </p:nvSpPr>
        <p:spPr>
          <a:xfrm>
            <a:off x="1821971" y="3598475"/>
            <a:ext cx="3675618" cy="396262"/>
          </a:xfrm>
          <a:prstGeom prst="rect">
            <a:avLst/>
          </a:prstGeom>
        </p:spPr>
        <p:txBody>
          <a:bodyPr vert="horz" wrap="square" lIns="0" tIns="26670" rIns="0" bIns="0" rtlCol="0">
            <a:spAutoFit/>
          </a:bodyPr>
          <a:lstStyle/>
          <a:p>
            <a:pPr marL="25400">
              <a:spcBef>
                <a:spcPts val="210"/>
              </a:spcBef>
            </a:pPr>
            <a:r>
              <a:rPr lang="en-IN" sz="2400" spc="-10" dirty="0">
                <a:solidFill>
                  <a:prstClr val="white"/>
                </a:solidFill>
                <a:cs typeface="Calibri"/>
              </a:rPr>
              <a:t>Basics of Python</a:t>
            </a:r>
            <a:endParaRPr sz="2400" dirty="0">
              <a:solidFill>
                <a:prstClr val="black"/>
              </a:solidFill>
              <a:cs typeface="Calibri"/>
            </a:endParaRPr>
          </a:p>
        </p:txBody>
      </p:sp>
      <p:sp>
        <p:nvSpPr>
          <p:cNvPr id="9" name="object 9"/>
          <p:cNvSpPr txBox="1"/>
          <p:nvPr/>
        </p:nvSpPr>
        <p:spPr>
          <a:xfrm>
            <a:off x="1828800" y="5471426"/>
            <a:ext cx="3601720" cy="394980"/>
          </a:xfrm>
          <a:prstGeom prst="rect">
            <a:avLst/>
          </a:prstGeom>
        </p:spPr>
        <p:txBody>
          <a:bodyPr vert="horz" wrap="square" lIns="0" tIns="25400" rIns="0" bIns="0" rtlCol="0">
            <a:spAutoFit/>
          </a:bodyPr>
          <a:lstStyle/>
          <a:p>
            <a:pPr marL="951230" marR="10160" indent="-927100">
              <a:spcBef>
                <a:spcPts val="200"/>
              </a:spcBef>
            </a:pPr>
            <a:r>
              <a:rPr lang="en-IN" sz="2200" dirty="0">
                <a:solidFill>
                  <a:srgbClr val="FFFFFF"/>
                </a:solidFill>
                <a:cs typeface="Calibri"/>
              </a:rPr>
              <a:t>String </a:t>
            </a:r>
            <a:r>
              <a:rPr lang="en-IN" sz="2400" dirty="0">
                <a:solidFill>
                  <a:srgbClr val="FFFFFF"/>
                </a:solidFill>
                <a:cs typeface="Calibri"/>
              </a:rPr>
              <a:t>Manipulation</a:t>
            </a:r>
            <a:endParaRPr sz="2200" dirty="0">
              <a:solidFill>
                <a:prstClr val="black"/>
              </a:solidFill>
              <a:cs typeface="Calibri"/>
            </a:endParaRPr>
          </a:p>
        </p:txBody>
      </p:sp>
      <p:sp>
        <p:nvSpPr>
          <p:cNvPr id="10" name="object 10"/>
          <p:cNvSpPr txBox="1"/>
          <p:nvPr/>
        </p:nvSpPr>
        <p:spPr>
          <a:xfrm>
            <a:off x="1828800" y="6514124"/>
            <a:ext cx="2174240" cy="394980"/>
          </a:xfrm>
          <a:prstGeom prst="rect">
            <a:avLst/>
          </a:prstGeom>
        </p:spPr>
        <p:txBody>
          <a:bodyPr vert="horz" wrap="square" lIns="0" tIns="25400" rIns="0" bIns="0" rtlCol="0">
            <a:spAutoFit/>
          </a:bodyPr>
          <a:lstStyle/>
          <a:p>
            <a:pPr marL="25400">
              <a:spcBef>
                <a:spcPts val="200"/>
              </a:spcBef>
            </a:pPr>
            <a:r>
              <a:rPr lang="en-IN" sz="2200" dirty="0">
                <a:solidFill>
                  <a:srgbClr val="FFFFFF"/>
                </a:solidFill>
                <a:cs typeface="Calibri"/>
              </a:rPr>
              <a:t>List </a:t>
            </a:r>
            <a:r>
              <a:rPr lang="en-IN" sz="2400" dirty="0">
                <a:solidFill>
                  <a:srgbClr val="FFFFFF"/>
                </a:solidFill>
                <a:cs typeface="Calibri"/>
              </a:rPr>
              <a:t>Manipulation</a:t>
            </a:r>
            <a:endParaRPr sz="2200" dirty="0">
              <a:solidFill>
                <a:prstClr val="black"/>
              </a:solidFill>
              <a:cs typeface="Calibri"/>
            </a:endParaRPr>
          </a:p>
        </p:txBody>
      </p:sp>
      <p:sp>
        <p:nvSpPr>
          <p:cNvPr id="11" name="object 11"/>
          <p:cNvSpPr txBox="1"/>
          <p:nvPr/>
        </p:nvSpPr>
        <p:spPr>
          <a:xfrm>
            <a:off x="1828801" y="7457957"/>
            <a:ext cx="3854450" cy="364202"/>
          </a:xfrm>
          <a:prstGeom prst="rect">
            <a:avLst/>
          </a:prstGeom>
        </p:spPr>
        <p:txBody>
          <a:bodyPr vert="horz" wrap="square" lIns="0" tIns="25400" rIns="0" bIns="0" rtlCol="0">
            <a:spAutoFit/>
          </a:bodyPr>
          <a:lstStyle/>
          <a:p>
            <a:pPr marL="1229360" marR="10160" indent="-1205230">
              <a:spcBef>
                <a:spcPts val="200"/>
              </a:spcBef>
            </a:pPr>
            <a:r>
              <a:rPr lang="en-IN" sz="2200" dirty="0">
                <a:solidFill>
                  <a:srgbClr val="FFFFFF"/>
                </a:solidFill>
                <a:cs typeface="Calibri"/>
              </a:rPr>
              <a:t>Tuple, Set Manipulation</a:t>
            </a:r>
            <a:endParaRPr sz="2200" dirty="0">
              <a:solidFill>
                <a:prstClr val="black"/>
              </a:solidFill>
              <a:cs typeface="Calibri"/>
            </a:endParaRPr>
          </a:p>
        </p:txBody>
      </p:sp>
      <p:sp>
        <p:nvSpPr>
          <p:cNvPr id="12" name="object 12"/>
          <p:cNvSpPr txBox="1"/>
          <p:nvPr/>
        </p:nvSpPr>
        <p:spPr>
          <a:xfrm>
            <a:off x="1828801" y="8464570"/>
            <a:ext cx="3079598" cy="394980"/>
          </a:xfrm>
          <a:prstGeom prst="rect">
            <a:avLst/>
          </a:prstGeom>
        </p:spPr>
        <p:txBody>
          <a:bodyPr vert="horz" wrap="square" lIns="0" tIns="25400" rIns="0" bIns="0" rtlCol="0">
            <a:spAutoFit/>
          </a:bodyPr>
          <a:lstStyle/>
          <a:p>
            <a:pPr marL="25400">
              <a:spcBef>
                <a:spcPts val="200"/>
              </a:spcBef>
            </a:pPr>
            <a:r>
              <a:rPr lang="en-IN" sz="2200" spc="-10" dirty="0">
                <a:solidFill>
                  <a:srgbClr val="FFFFFF"/>
                </a:solidFill>
                <a:cs typeface="Calibri"/>
              </a:rPr>
              <a:t>Dictionaries </a:t>
            </a:r>
            <a:r>
              <a:rPr lang="en-IN" sz="2400" spc="-10" dirty="0">
                <a:solidFill>
                  <a:srgbClr val="FFFFFF"/>
                </a:solidFill>
                <a:cs typeface="Calibri"/>
              </a:rPr>
              <a:t>Manipulation</a:t>
            </a:r>
            <a:endParaRPr sz="2200" dirty="0">
              <a:solidFill>
                <a:prstClr val="black"/>
              </a:solidFill>
              <a:cs typeface="Calibri"/>
            </a:endParaRPr>
          </a:p>
        </p:txBody>
      </p:sp>
      <p:sp>
        <p:nvSpPr>
          <p:cNvPr id="13" name="object 13"/>
          <p:cNvSpPr txBox="1"/>
          <p:nvPr/>
        </p:nvSpPr>
        <p:spPr>
          <a:xfrm>
            <a:off x="12088878" y="2549868"/>
            <a:ext cx="4294124" cy="396262"/>
          </a:xfrm>
          <a:prstGeom prst="rect">
            <a:avLst/>
          </a:prstGeom>
        </p:spPr>
        <p:txBody>
          <a:bodyPr vert="horz" wrap="square" lIns="0" tIns="26670" rIns="0" bIns="0" rtlCol="0">
            <a:spAutoFit/>
          </a:bodyPr>
          <a:lstStyle/>
          <a:p>
            <a:pPr marL="25400">
              <a:spcBef>
                <a:spcPts val="210"/>
              </a:spcBef>
            </a:pPr>
            <a:r>
              <a:rPr lang="en-IN" sz="2400" spc="-10" dirty="0">
                <a:solidFill>
                  <a:srgbClr val="FFFFFF"/>
                </a:solidFill>
                <a:cs typeface="Calibri"/>
              </a:rPr>
              <a:t>Functions</a:t>
            </a:r>
            <a:r>
              <a:rPr lang="en-IN" sz="2200" spc="-10" dirty="0">
                <a:solidFill>
                  <a:srgbClr val="FFFFFF"/>
                </a:solidFill>
                <a:cs typeface="Calibri"/>
              </a:rPr>
              <a:t>, Modules &amp; Packages </a:t>
            </a:r>
            <a:endParaRPr sz="2200" dirty="0">
              <a:solidFill>
                <a:prstClr val="black"/>
              </a:solidFill>
              <a:cs typeface="Calibri"/>
            </a:endParaRPr>
          </a:p>
        </p:txBody>
      </p:sp>
      <p:sp>
        <p:nvSpPr>
          <p:cNvPr id="15" name="object 15"/>
          <p:cNvSpPr txBox="1"/>
          <p:nvPr/>
        </p:nvSpPr>
        <p:spPr>
          <a:xfrm>
            <a:off x="12132819" y="4579640"/>
            <a:ext cx="4237734" cy="394980"/>
          </a:xfrm>
          <a:prstGeom prst="rect">
            <a:avLst/>
          </a:prstGeom>
        </p:spPr>
        <p:txBody>
          <a:bodyPr vert="horz" wrap="square" lIns="0" tIns="25400" rIns="0" bIns="0" rtlCol="0">
            <a:spAutoFit/>
          </a:bodyPr>
          <a:lstStyle/>
          <a:p>
            <a:pPr marL="25400">
              <a:spcBef>
                <a:spcPts val="200"/>
              </a:spcBef>
            </a:pPr>
            <a:r>
              <a:rPr lang="en-IN" sz="2200" spc="-10" dirty="0">
                <a:solidFill>
                  <a:srgbClr val="FFFFFF"/>
                </a:solidFill>
                <a:cs typeface="Calibri"/>
              </a:rPr>
              <a:t>File </a:t>
            </a:r>
            <a:r>
              <a:rPr lang="en-IN" sz="2400" spc="-10" dirty="0">
                <a:solidFill>
                  <a:srgbClr val="FFFFFF"/>
                </a:solidFill>
                <a:cs typeface="Calibri"/>
              </a:rPr>
              <a:t>Handling</a:t>
            </a:r>
            <a:endParaRPr sz="2200" dirty="0">
              <a:solidFill>
                <a:prstClr val="black"/>
              </a:solidFill>
              <a:cs typeface="Calibri"/>
            </a:endParaRPr>
          </a:p>
        </p:txBody>
      </p:sp>
      <p:sp>
        <p:nvSpPr>
          <p:cNvPr id="17" name="object 17"/>
          <p:cNvSpPr txBox="1"/>
          <p:nvPr/>
        </p:nvSpPr>
        <p:spPr>
          <a:xfrm>
            <a:off x="12088876" y="6553444"/>
            <a:ext cx="4522724" cy="789960"/>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Database</a:t>
            </a:r>
            <a:endParaRPr lang="en-IN" sz="2200" dirty="0">
              <a:solidFill>
                <a:prstClr val="black"/>
              </a:solidFill>
              <a:cs typeface="Calibri"/>
            </a:endParaRPr>
          </a:p>
          <a:p>
            <a:pPr marL="25400">
              <a:spcBef>
                <a:spcPts val="200"/>
              </a:spcBef>
            </a:pPr>
            <a:endParaRPr lang="en-IN" sz="2400" dirty="0">
              <a:solidFill>
                <a:prstClr val="black"/>
              </a:solidFill>
              <a:cs typeface="Calibri"/>
            </a:endParaRPr>
          </a:p>
        </p:txBody>
      </p:sp>
      <p:sp>
        <p:nvSpPr>
          <p:cNvPr id="18" name="object 18"/>
          <p:cNvSpPr txBox="1"/>
          <p:nvPr/>
        </p:nvSpPr>
        <p:spPr>
          <a:xfrm>
            <a:off x="12088877" y="7512294"/>
            <a:ext cx="4269486" cy="759182"/>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Networking</a:t>
            </a:r>
            <a:r>
              <a:rPr lang="en-IN" sz="2200" dirty="0">
                <a:solidFill>
                  <a:srgbClr val="FFFFFF"/>
                </a:solidFill>
                <a:cs typeface="Calibri"/>
              </a:rPr>
              <a:t> &amp; Multithreading </a:t>
            </a:r>
            <a:endParaRPr lang="en-IN" sz="2200" dirty="0">
              <a:solidFill>
                <a:prstClr val="black"/>
              </a:solidFill>
              <a:cs typeface="Calibri"/>
            </a:endParaRPr>
          </a:p>
          <a:p>
            <a:pPr marL="25400">
              <a:spcBef>
                <a:spcPts val="200"/>
              </a:spcBef>
            </a:pPr>
            <a:endParaRPr sz="2200" dirty="0">
              <a:solidFill>
                <a:prstClr val="black"/>
              </a:solidFill>
              <a:cs typeface="Calibri"/>
            </a:endParaRPr>
          </a:p>
        </p:txBody>
      </p:sp>
      <p:sp>
        <p:nvSpPr>
          <p:cNvPr id="21" name="object 7"/>
          <p:cNvSpPr/>
          <p:nvPr/>
        </p:nvSpPr>
        <p:spPr>
          <a:xfrm>
            <a:off x="1057654" y="9451854"/>
            <a:ext cx="2276856" cy="83514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2" name="object 2"/>
          <p:cNvSpPr/>
          <p:nvPr/>
        </p:nvSpPr>
        <p:spPr>
          <a:xfrm>
            <a:off x="934210" y="1688595"/>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object 8"/>
          <p:cNvSpPr txBox="1"/>
          <p:nvPr/>
        </p:nvSpPr>
        <p:spPr>
          <a:xfrm>
            <a:off x="12088877" y="3546624"/>
            <a:ext cx="4340858" cy="733534"/>
          </a:xfrm>
          <a:prstGeom prst="rect">
            <a:avLst/>
          </a:prstGeom>
        </p:spPr>
        <p:txBody>
          <a:bodyPr vert="horz" wrap="square" lIns="0" tIns="12700" rIns="0" bIns="0" rtlCol="0">
            <a:spAutoFit/>
          </a:bodyPr>
          <a:lstStyle/>
          <a:p>
            <a:pPr marL="12700" marR="5080" indent="101600">
              <a:spcBef>
                <a:spcPts val="100"/>
              </a:spcBef>
            </a:pPr>
            <a:r>
              <a:rPr lang="en-IN" sz="2200" spc="-6" dirty="0">
                <a:solidFill>
                  <a:srgbClr val="FFFFFF"/>
                </a:solidFill>
                <a:cs typeface="Calibri"/>
              </a:rPr>
              <a:t>OOPs &amp; </a:t>
            </a:r>
            <a:r>
              <a:rPr lang="en-IN" sz="2200" spc="-10" dirty="0">
                <a:solidFill>
                  <a:srgbClr val="FFFFFF"/>
                </a:solidFill>
                <a:cs typeface="Calibri"/>
              </a:rPr>
              <a:t>Exception </a:t>
            </a:r>
            <a:r>
              <a:rPr lang="en-IN" sz="2400" spc="-10" dirty="0">
                <a:solidFill>
                  <a:srgbClr val="FFFFFF"/>
                </a:solidFill>
                <a:cs typeface="Calibri"/>
              </a:rPr>
              <a:t>Handling</a:t>
            </a:r>
            <a:endParaRPr lang="en-IN" sz="2200" dirty="0">
              <a:solidFill>
                <a:prstClr val="black"/>
              </a:solidFill>
              <a:cs typeface="Calibri"/>
            </a:endParaRPr>
          </a:p>
          <a:p>
            <a:pPr marL="12700" marR="5080" indent="101600">
              <a:spcBef>
                <a:spcPts val="100"/>
              </a:spcBef>
            </a:pPr>
            <a:r>
              <a:rPr lang="en-IN" sz="2200" spc="-6" dirty="0">
                <a:solidFill>
                  <a:srgbClr val="FFFFFF"/>
                </a:solidFill>
                <a:cs typeface="Calibri"/>
              </a:rPr>
              <a:t> </a:t>
            </a:r>
            <a:endParaRPr sz="2200" dirty="0">
              <a:solidFill>
                <a:prstClr val="black"/>
              </a:solidFill>
              <a:cs typeface="Calibri"/>
            </a:endParaRPr>
          </a:p>
        </p:txBody>
      </p:sp>
      <p:sp>
        <p:nvSpPr>
          <p:cNvPr id="24" name="object 17"/>
          <p:cNvSpPr txBox="1"/>
          <p:nvPr/>
        </p:nvSpPr>
        <p:spPr>
          <a:xfrm>
            <a:off x="12051204" y="5543376"/>
            <a:ext cx="4522724" cy="394980"/>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Numpy, Pandas, Matplotlib, SciPy</a:t>
            </a:r>
            <a:endParaRPr lang="en-IN" sz="2400" dirty="0">
              <a:solidFill>
                <a:prstClr val="black"/>
              </a:solidFill>
              <a:cs typeface="Calibri"/>
            </a:endParaRPr>
          </a:p>
        </p:txBody>
      </p:sp>
      <p:sp>
        <p:nvSpPr>
          <p:cNvPr id="25" name="object 18"/>
          <p:cNvSpPr txBox="1"/>
          <p:nvPr/>
        </p:nvSpPr>
        <p:spPr>
          <a:xfrm>
            <a:off x="12139201" y="8487572"/>
            <a:ext cx="4269486" cy="759182"/>
          </a:xfrm>
          <a:prstGeom prst="rect">
            <a:avLst/>
          </a:prstGeom>
        </p:spPr>
        <p:txBody>
          <a:bodyPr vert="horz" wrap="square" lIns="0" tIns="25400" rIns="0" bIns="0" rtlCol="0">
            <a:spAutoFit/>
          </a:bodyPr>
          <a:lstStyle/>
          <a:p>
            <a:pPr marL="25400">
              <a:spcBef>
                <a:spcPts val="200"/>
              </a:spcBef>
            </a:pPr>
            <a:r>
              <a:rPr lang="en-IN" sz="2400" dirty="0">
                <a:solidFill>
                  <a:srgbClr val="FFFFFF"/>
                </a:solidFill>
                <a:cs typeface="Calibri"/>
              </a:rPr>
              <a:t>Web Python</a:t>
            </a:r>
            <a:endParaRPr lang="en-IN" sz="2200" dirty="0">
              <a:solidFill>
                <a:prstClr val="black"/>
              </a:solidFill>
              <a:cs typeface="Calibri"/>
            </a:endParaRPr>
          </a:p>
          <a:p>
            <a:pPr marL="25400">
              <a:spcBef>
                <a:spcPts val="200"/>
              </a:spcBef>
            </a:pPr>
            <a:endParaRPr sz="2200" dirty="0">
              <a:solidFill>
                <a:prstClr val="black"/>
              </a:solidFill>
              <a:cs typeface="Calibri"/>
            </a:endParaRPr>
          </a:p>
        </p:txBody>
      </p:sp>
      <p:sp>
        <p:nvSpPr>
          <p:cNvPr id="27"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30" name="object 6"/>
          <p:cNvSpPr txBox="1"/>
          <p:nvPr/>
        </p:nvSpPr>
        <p:spPr>
          <a:xfrm>
            <a:off x="1465073" y="3345688"/>
            <a:ext cx="3590290" cy="457818"/>
          </a:xfrm>
          <a:prstGeom prst="rect">
            <a:avLst/>
          </a:prstGeom>
        </p:spPr>
        <p:txBody>
          <a:bodyPr vert="horz" wrap="square" lIns="0" tIns="26670" rIns="0" bIns="0" rtlCol="0">
            <a:spAutoFit/>
          </a:bodyPr>
          <a:lstStyle/>
          <a:p>
            <a:pPr marL="25400">
              <a:spcBef>
                <a:spcPts val="210"/>
              </a:spcBef>
            </a:pPr>
            <a:r>
              <a:rPr sz="2800" b="1" dirty="0">
                <a:solidFill>
                  <a:srgbClr val="FFFFFF"/>
                </a:solidFill>
                <a:cs typeface="Calibri"/>
              </a:rPr>
              <a:t>Understanding the</a:t>
            </a:r>
            <a:r>
              <a:rPr sz="2800" b="1" spc="-260" dirty="0">
                <a:solidFill>
                  <a:srgbClr val="FFFFFF"/>
                </a:solidFill>
                <a:cs typeface="Calibri"/>
              </a:rPr>
              <a:t> </a:t>
            </a:r>
            <a:r>
              <a:rPr sz="2800" b="1" dirty="0">
                <a:solidFill>
                  <a:srgbClr val="FFFFFF"/>
                </a:solidFill>
                <a:cs typeface="Calibri"/>
              </a:rPr>
              <a:t>Data</a:t>
            </a:r>
            <a:endParaRPr sz="2800">
              <a:solidFill>
                <a:prstClr val="black"/>
              </a:solidFill>
              <a:cs typeface="Calibri"/>
            </a:endParaRPr>
          </a:p>
        </p:txBody>
      </p:sp>
      <p:sp>
        <p:nvSpPr>
          <p:cNvPr id="31" name="object 7"/>
          <p:cNvSpPr txBox="1"/>
          <p:nvPr/>
        </p:nvSpPr>
        <p:spPr>
          <a:xfrm>
            <a:off x="1550417" y="5353050"/>
            <a:ext cx="3421378"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Probability </a:t>
            </a:r>
            <a:r>
              <a:rPr sz="2800" dirty="0">
                <a:solidFill>
                  <a:srgbClr val="FFFFFF"/>
                </a:solidFill>
                <a:cs typeface="Calibri"/>
              </a:rPr>
              <a:t>&amp; it’s</a:t>
            </a:r>
            <a:r>
              <a:rPr sz="2800" spc="-50" dirty="0">
                <a:solidFill>
                  <a:srgbClr val="FFFFFF"/>
                </a:solidFill>
                <a:cs typeface="Calibri"/>
              </a:rPr>
              <a:t> </a:t>
            </a:r>
            <a:r>
              <a:rPr sz="2800" dirty="0">
                <a:solidFill>
                  <a:srgbClr val="FFFFFF"/>
                </a:solidFill>
                <a:cs typeface="Calibri"/>
              </a:rPr>
              <a:t>Usage</a:t>
            </a:r>
            <a:endParaRPr sz="2800" dirty="0">
              <a:solidFill>
                <a:prstClr val="black"/>
              </a:solidFill>
              <a:cs typeface="Calibri"/>
            </a:endParaRPr>
          </a:p>
        </p:txBody>
      </p:sp>
      <p:sp>
        <p:nvSpPr>
          <p:cNvPr id="32" name="object 8"/>
          <p:cNvSpPr txBox="1"/>
          <p:nvPr/>
        </p:nvSpPr>
        <p:spPr>
          <a:xfrm>
            <a:off x="1806449" y="7328306"/>
            <a:ext cx="2907030" cy="457818"/>
          </a:xfrm>
          <a:prstGeom prst="rect">
            <a:avLst/>
          </a:prstGeom>
        </p:spPr>
        <p:txBody>
          <a:bodyPr vert="horz" wrap="square" lIns="0" tIns="26670" rIns="0" bIns="0" rtlCol="0">
            <a:spAutoFit/>
          </a:bodyPr>
          <a:lstStyle/>
          <a:p>
            <a:pPr marL="25400">
              <a:spcBef>
                <a:spcPts val="210"/>
              </a:spcBef>
            </a:pPr>
            <a:r>
              <a:rPr sz="2800" spc="-10" dirty="0">
                <a:solidFill>
                  <a:srgbClr val="FFFFFF"/>
                </a:solidFill>
                <a:cs typeface="Calibri"/>
              </a:rPr>
              <a:t>Statistical</a:t>
            </a:r>
            <a:r>
              <a:rPr sz="2800" spc="-60" dirty="0">
                <a:solidFill>
                  <a:srgbClr val="FFFFFF"/>
                </a:solidFill>
                <a:cs typeface="Calibri"/>
              </a:rPr>
              <a:t> </a:t>
            </a:r>
            <a:r>
              <a:rPr sz="2800" spc="-10" dirty="0">
                <a:solidFill>
                  <a:srgbClr val="FFFFFF"/>
                </a:solidFill>
                <a:cs typeface="Calibri"/>
              </a:rPr>
              <a:t>Inference</a:t>
            </a:r>
            <a:endParaRPr sz="2800">
              <a:solidFill>
                <a:prstClr val="black"/>
              </a:solidFill>
              <a:cs typeface="Calibri"/>
            </a:endParaRPr>
          </a:p>
        </p:txBody>
      </p:sp>
      <p:sp>
        <p:nvSpPr>
          <p:cNvPr id="33" name="object 9"/>
          <p:cNvSpPr txBox="1"/>
          <p:nvPr/>
        </p:nvSpPr>
        <p:spPr>
          <a:xfrm>
            <a:off x="14002765" y="3345689"/>
            <a:ext cx="2424430" cy="457818"/>
          </a:xfrm>
          <a:prstGeom prst="rect">
            <a:avLst/>
          </a:prstGeom>
        </p:spPr>
        <p:txBody>
          <a:bodyPr vert="horz" wrap="square" lIns="0" tIns="26670" rIns="0" bIns="0" rtlCol="0">
            <a:spAutoFit/>
          </a:bodyPr>
          <a:lstStyle/>
          <a:p>
            <a:pPr marL="25400">
              <a:spcBef>
                <a:spcPts val="210"/>
              </a:spcBef>
            </a:pPr>
            <a:r>
              <a:rPr sz="2800" spc="-10" dirty="0">
                <a:solidFill>
                  <a:srgbClr val="FFFFFF"/>
                </a:solidFill>
                <a:cs typeface="Calibri"/>
              </a:rPr>
              <a:t>Testing the</a:t>
            </a:r>
            <a:r>
              <a:rPr sz="2800" spc="-80" dirty="0">
                <a:solidFill>
                  <a:srgbClr val="FFFFFF"/>
                </a:solidFill>
                <a:cs typeface="Calibri"/>
              </a:rPr>
              <a:t> </a:t>
            </a:r>
            <a:r>
              <a:rPr sz="2800" spc="-10" dirty="0">
                <a:solidFill>
                  <a:srgbClr val="FFFFFF"/>
                </a:solidFill>
                <a:cs typeface="Calibri"/>
              </a:rPr>
              <a:t>Data</a:t>
            </a:r>
            <a:endParaRPr sz="2800">
              <a:solidFill>
                <a:prstClr val="black"/>
              </a:solidFill>
              <a:cs typeface="Calibri"/>
            </a:endParaRPr>
          </a:p>
        </p:txBody>
      </p:sp>
      <p:sp>
        <p:nvSpPr>
          <p:cNvPr id="34" name="object 10"/>
          <p:cNvSpPr txBox="1"/>
          <p:nvPr/>
        </p:nvSpPr>
        <p:spPr>
          <a:xfrm>
            <a:off x="14082013" y="5353050"/>
            <a:ext cx="2266950"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Data</a:t>
            </a:r>
            <a:r>
              <a:rPr sz="2800" spc="-90" dirty="0">
                <a:solidFill>
                  <a:srgbClr val="FFFFFF"/>
                </a:solidFill>
                <a:cs typeface="Calibri"/>
              </a:rPr>
              <a:t> </a:t>
            </a:r>
            <a:r>
              <a:rPr sz="2800" spc="-10" dirty="0">
                <a:solidFill>
                  <a:srgbClr val="FFFFFF"/>
                </a:solidFill>
                <a:cs typeface="Calibri"/>
              </a:rPr>
              <a:t>Clustering</a:t>
            </a:r>
            <a:endParaRPr sz="2800">
              <a:solidFill>
                <a:prstClr val="black"/>
              </a:solidFill>
              <a:cs typeface="Calibri"/>
            </a:endParaRPr>
          </a:p>
        </p:txBody>
      </p:sp>
      <p:sp>
        <p:nvSpPr>
          <p:cNvPr id="35" name="object 11"/>
          <p:cNvSpPr txBox="1"/>
          <p:nvPr/>
        </p:nvSpPr>
        <p:spPr>
          <a:xfrm>
            <a:off x="13633959" y="7328306"/>
            <a:ext cx="3166110" cy="457818"/>
          </a:xfrm>
          <a:prstGeom prst="rect">
            <a:avLst/>
          </a:prstGeom>
        </p:spPr>
        <p:txBody>
          <a:bodyPr vert="horz" wrap="square" lIns="0" tIns="26670" rIns="0" bIns="0" rtlCol="0">
            <a:spAutoFit/>
          </a:bodyPr>
          <a:lstStyle/>
          <a:p>
            <a:pPr marL="25400">
              <a:spcBef>
                <a:spcPts val="210"/>
              </a:spcBef>
            </a:pPr>
            <a:r>
              <a:rPr sz="2800" spc="-10" dirty="0">
                <a:solidFill>
                  <a:srgbClr val="FFFFFF"/>
                </a:solidFill>
                <a:cs typeface="Calibri"/>
              </a:rPr>
              <a:t>Regression</a:t>
            </a:r>
            <a:r>
              <a:rPr sz="2800" spc="-90" dirty="0">
                <a:solidFill>
                  <a:srgbClr val="FFFFFF"/>
                </a:solidFill>
                <a:cs typeface="Calibri"/>
              </a:rPr>
              <a:t> </a:t>
            </a:r>
            <a:r>
              <a:rPr sz="2800" dirty="0">
                <a:solidFill>
                  <a:srgbClr val="FFFFFF"/>
                </a:solidFill>
                <a:cs typeface="Calibri"/>
              </a:rPr>
              <a:t>Modelling</a:t>
            </a:r>
            <a:endParaRPr sz="2800" dirty="0">
              <a:solidFill>
                <a:prstClr val="black"/>
              </a:solidFill>
              <a:cs typeface="Calibri"/>
            </a:endParaRPr>
          </a:p>
        </p:txBody>
      </p:sp>
      <p:pic>
        <p:nvPicPr>
          <p:cNvPr id="28" name="Picture 27"/>
          <p:cNvPicPr>
            <a:picLocks noChangeAspect="1"/>
          </p:cNvPicPr>
          <p:nvPr/>
        </p:nvPicPr>
        <p:blipFill>
          <a:blip r:embed="rId5"/>
          <a:stretch>
            <a:fillRect/>
          </a:stretch>
        </p:blipFill>
        <p:spPr>
          <a:xfrm>
            <a:off x="975358" y="1888005"/>
            <a:ext cx="16379952" cy="7310741"/>
          </a:xfrm>
          <a:prstGeom prst="rect">
            <a:avLst/>
          </a:prstGeom>
        </p:spPr>
      </p:pic>
    </p:spTree>
    <p:extLst>
      <p:ext uri="{BB962C8B-B14F-4D97-AF65-F5344CB8AC3E}">
        <p14:creationId xmlns:p14="http://schemas.microsoft.com/office/powerpoint/2010/main" val="3111607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25D056B0-1148-46FD-B021-C26257C1023A}"/>
              </a:ext>
            </a:extLst>
          </p:cNvPr>
          <p:cNvSpPr>
            <a:spLocks noGrp="1"/>
          </p:cNvSpPr>
          <p:nvPr>
            <p:ph type="subTitle" idx="1"/>
          </p:nvPr>
        </p:nvSpPr>
        <p:spPr>
          <a:xfrm>
            <a:off x="-35560" y="-170180"/>
            <a:ext cx="18323560" cy="10457180"/>
          </a:xfrm>
          <a:solidFill>
            <a:schemeClr val="accent2"/>
          </a:solidFill>
          <a:ln>
            <a:solidFill>
              <a:schemeClr val="accent2"/>
            </a:solidFill>
          </a:ln>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0" y="5676900"/>
            <a:ext cx="17754600" cy="1173955"/>
          </a:xfrm>
        </p:spPr>
        <p:txBody>
          <a:bodyPr>
            <a:normAutofit/>
          </a:bodyPr>
          <a:lstStyle/>
          <a:p>
            <a:pPr defTabSz="914400">
              <a:lnSpc>
                <a:spcPct val="100000"/>
              </a:lnSpc>
            </a:pPr>
            <a:r>
              <a:rPr lang="en-IN" sz="6600" b="1" spc="-5" dirty="0" smtClean="0">
                <a:solidFill>
                  <a:schemeClr val="bg1"/>
                </a:solidFill>
                <a:latin typeface="Trebuchet MS" panose="020B0603020202020204" pitchFamily="34" charset="0"/>
                <a:ea typeface="+mn-ea"/>
                <a:cs typeface="Calibri"/>
              </a:rPr>
              <a:t>2. Statistics for Data Science</a:t>
            </a:r>
            <a:endParaRPr lang="en-IN" sz="6600" b="1" spc="-5" dirty="0">
              <a:solidFill>
                <a:schemeClr val="bg1"/>
              </a:solidFill>
              <a:latin typeface="Trebuchet MS" panose="020B0603020202020204" pitchFamily="34" charset="0"/>
              <a:ea typeface="+mn-ea"/>
              <a:cs typeface="Calibri"/>
            </a:endParaRPr>
          </a:p>
        </p:txBody>
      </p:sp>
      <p:pic>
        <p:nvPicPr>
          <p:cNvPr id="6" name="Picture 5"/>
          <p:cNvPicPr>
            <a:picLocks noChangeAspect="1"/>
          </p:cNvPicPr>
          <p:nvPr/>
        </p:nvPicPr>
        <p:blipFill>
          <a:blip r:embed="rId2"/>
          <a:stretch>
            <a:fillRect/>
          </a:stretch>
        </p:blipFill>
        <p:spPr>
          <a:xfrm>
            <a:off x="6544794" y="459791"/>
            <a:ext cx="4588812" cy="4598619"/>
          </a:xfrm>
          <a:prstGeom prst="rect">
            <a:avLst/>
          </a:prstGeom>
        </p:spPr>
      </p:pic>
      <p:pic>
        <p:nvPicPr>
          <p:cNvPr id="5" name="Picture 4"/>
          <p:cNvPicPr>
            <a:picLocks noChangeAspect="1"/>
          </p:cNvPicPr>
          <p:nvPr/>
        </p:nvPicPr>
        <p:blipFill>
          <a:blip r:embed="rId3"/>
          <a:stretch>
            <a:fillRect/>
          </a:stretch>
        </p:blipFill>
        <p:spPr>
          <a:xfrm>
            <a:off x="8098472" y="7469345"/>
            <a:ext cx="1481456" cy="1487553"/>
          </a:xfrm>
          <a:prstGeom prst="rect">
            <a:avLst/>
          </a:prstGeom>
        </p:spPr>
      </p:pic>
    </p:spTree>
    <p:extLst>
      <p:ext uri="{BB962C8B-B14F-4D97-AF65-F5344CB8AC3E}">
        <p14:creationId xmlns:p14="http://schemas.microsoft.com/office/powerpoint/2010/main" val="1117220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pc="-20" dirty="0" smtClean="0">
                <a:solidFill>
                  <a:srgbClr val="095A82"/>
                </a:solidFill>
              </a:rPr>
              <a:t>Statistics </a:t>
            </a:r>
            <a:r>
              <a:rPr lang="en-IN" spc="-20" dirty="0">
                <a:solidFill>
                  <a:srgbClr val="095A82"/>
                </a:solidFill>
              </a:rPr>
              <a:t>for Data Science</a:t>
            </a:r>
            <a:endParaRPr spc="-20" dirty="0">
              <a:solidFill>
                <a:srgbClr val="095A82"/>
              </a:solidFill>
            </a:endParaRPr>
          </a:p>
        </p:txBody>
      </p:sp>
      <p:sp>
        <p:nvSpPr>
          <p:cNvPr id="5" name="object 2"/>
          <p:cNvSpPr/>
          <p:nvPr/>
        </p:nvSpPr>
        <p:spPr>
          <a:xfrm>
            <a:off x="934210" y="1679448"/>
            <a:ext cx="16421100" cy="76200"/>
          </a:xfrm>
          <a:custGeom>
            <a:avLst/>
            <a:gdLst/>
            <a:ahLst/>
            <a:cxnLst/>
            <a:rect l="l" t="t" r="r" b="b"/>
            <a:pathLst>
              <a:path w="8210550" h="38100">
                <a:moveTo>
                  <a:pt x="0" y="38100"/>
                </a:moveTo>
                <a:lnTo>
                  <a:pt x="8210550" y="38100"/>
                </a:lnTo>
                <a:lnTo>
                  <a:pt x="8210550" y="0"/>
                </a:lnTo>
                <a:lnTo>
                  <a:pt x="0" y="0"/>
                </a:lnTo>
                <a:lnTo>
                  <a:pt x="0" y="38100"/>
                </a:lnTo>
                <a:close/>
              </a:path>
            </a:pathLst>
          </a:custGeom>
          <a:solidFill>
            <a:srgbClr val="095A82"/>
          </a:solidFill>
        </p:spPr>
        <p:txBody>
          <a:bodyPr wrap="square" lIns="0" tIns="0" rIns="0" bIns="0" rtlCol="0"/>
          <a:lstStyle/>
          <a:p>
            <a:endParaRPr sz="3600">
              <a:solidFill>
                <a:prstClr val="black"/>
              </a:solidFill>
            </a:endParaRPr>
          </a:p>
        </p:txBody>
      </p:sp>
      <p:sp>
        <p:nvSpPr>
          <p:cNvPr id="7" name="object 5"/>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8" name="object 7"/>
          <p:cNvSpPr/>
          <p:nvPr/>
        </p:nvSpPr>
        <p:spPr>
          <a:xfrm>
            <a:off x="4373878" y="7248142"/>
            <a:ext cx="3810000" cy="1143000"/>
          </a:xfrm>
          <a:custGeom>
            <a:avLst/>
            <a:gdLst/>
            <a:ahLst/>
            <a:cxnLst/>
            <a:rect l="l" t="t" r="r" b="b"/>
            <a:pathLst>
              <a:path w="1905000" h="571500">
                <a:moveTo>
                  <a:pt x="1524000" y="0"/>
                </a:moveTo>
                <a:lnTo>
                  <a:pt x="1524000" y="95249"/>
                </a:lnTo>
                <a:lnTo>
                  <a:pt x="0" y="95249"/>
                </a:lnTo>
                <a:lnTo>
                  <a:pt x="0" y="476249"/>
                </a:lnTo>
                <a:lnTo>
                  <a:pt x="1524000" y="476249"/>
                </a:lnTo>
                <a:lnTo>
                  <a:pt x="1524000" y="571499"/>
                </a:lnTo>
                <a:lnTo>
                  <a:pt x="1905000" y="285749"/>
                </a:lnTo>
                <a:lnTo>
                  <a:pt x="1524000" y="0"/>
                </a:lnTo>
                <a:close/>
              </a:path>
            </a:pathLst>
          </a:custGeom>
          <a:solidFill>
            <a:srgbClr val="5F5CA2"/>
          </a:solidFill>
        </p:spPr>
        <p:txBody>
          <a:bodyPr wrap="square" lIns="0" tIns="0" rIns="0" bIns="0" rtlCol="0"/>
          <a:lstStyle/>
          <a:p>
            <a:endParaRPr sz="3600">
              <a:solidFill>
                <a:prstClr val="black"/>
              </a:solidFill>
            </a:endParaRPr>
          </a:p>
        </p:txBody>
      </p:sp>
      <p:sp>
        <p:nvSpPr>
          <p:cNvPr id="9" name="object 8"/>
          <p:cNvSpPr/>
          <p:nvPr/>
        </p:nvSpPr>
        <p:spPr>
          <a:xfrm>
            <a:off x="4812791" y="5794246"/>
            <a:ext cx="4194810" cy="1143000"/>
          </a:xfrm>
          <a:custGeom>
            <a:avLst/>
            <a:gdLst/>
            <a:ahLst/>
            <a:cxnLst/>
            <a:rect l="l" t="t" r="r" b="b"/>
            <a:pathLst>
              <a:path w="2097404" h="571500">
                <a:moveTo>
                  <a:pt x="1716024" y="0"/>
                </a:moveTo>
                <a:lnTo>
                  <a:pt x="1716024" y="95250"/>
                </a:lnTo>
                <a:lnTo>
                  <a:pt x="0" y="95250"/>
                </a:lnTo>
                <a:lnTo>
                  <a:pt x="0" y="476250"/>
                </a:lnTo>
                <a:lnTo>
                  <a:pt x="1716024" y="476250"/>
                </a:lnTo>
                <a:lnTo>
                  <a:pt x="1716024" y="571500"/>
                </a:lnTo>
                <a:lnTo>
                  <a:pt x="2097024" y="285750"/>
                </a:lnTo>
                <a:lnTo>
                  <a:pt x="1716024" y="0"/>
                </a:lnTo>
                <a:close/>
              </a:path>
            </a:pathLst>
          </a:custGeom>
          <a:solidFill>
            <a:srgbClr val="4376AB"/>
          </a:solidFill>
        </p:spPr>
        <p:txBody>
          <a:bodyPr wrap="square" lIns="0" tIns="0" rIns="0" bIns="0" rtlCol="0"/>
          <a:lstStyle/>
          <a:p>
            <a:endParaRPr sz="3600">
              <a:solidFill>
                <a:prstClr val="black"/>
              </a:solidFill>
            </a:endParaRPr>
          </a:p>
        </p:txBody>
      </p:sp>
      <p:sp>
        <p:nvSpPr>
          <p:cNvPr id="10" name="object 9"/>
          <p:cNvSpPr/>
          <p:nvPr/>
        </p:nvSpPr>
        <p:spPr>
          <a:xfrm>
            <a:off x="5422391" y="4340352"/>
            <a:ext cx="4377690" cy="1143000"/>
          </a:xfrm>
          <a:custGeom>
            <a:avLst/>
            <a:gdLst/>
            <a:ahLst/>
            <a:cxnLst/>
            <a:rect l="l" t="t" r="r" b="b"/>
            <a:pathLst>
              <a:path w="2188845" h="571500">
                <a:moveTo>
                  <a:pt x="1807464" y="0"/>
                </a:moveTo>
                <a:lnTo>
                  <a:pt x="1807464" y="95250"/>
                </a:lnTo>
                <a:lnTo>
                  <a:pt x="0" y="95250"/>
                </a:lnTo>
                <a:lnTo>
                  <a:pt x="0" y="476250"/>
                </a:lnTo>
                <a:lnTo>
                  <a:pt x="1807464" y="476250"/>
                </a:lnTo>
                <a:lnTo>
                  <a:pt x="1807464" y="571500"/>
                </a:lnTo>
                <a:lnTo>
                  <a:pt x="2188464" y="285750"/>
                </a:lnTo>
                <a:lnTo>
                  <a:pt x="1807464" y="0"/>
                </a:lnTo>
                <a:close/>
              </a:path>
            </a:pathLst>
          </a:custGeom>
          <a:solidFill>
            <a:srgbClr val="856CAC"/>
          </a:solidFill>
        </p:spPr>
        <p:txBody>
          <a:bodyPr wrap="square" lIns="0" tIns="0" rIns="0" bIns="0" rtlCol="0"/>
          <a:lstStyle/>
          <a:p>
            <a:endParaRPr sz="3600">
              <a:solidFill>
                <a:prstClr val="black"/>
              </a:solidFill>
            </a:endParaRPr>
          </a:p>
        </p:txBody>
      </p:sp>
      <p:sp>
        <p:nvSpPr>
          <p:cNvPr id="11" name="object 10"/>
          <p:cNvSpPr/>
          <p:nvPr/>
        </p:nvSpPr>
        <p:spPr>
          <a:xfrm>
            <a:off x="5843014" y="2886454"/>
            <a:ext cx="4782820" cy="1143000"/>
          </a:xfrm>
          <a:custGeom>
            <a:avLst/>
            <a:gdLst/>
            <a:ahLst/>
            <a:cxnLst/>
            <a:rect l="l" t="t" r="r" b="b"/>
            <a:pathLst>
              <a:path w="2391410" h="571500">
                <a:moveTo>
                  <a:pt x="2010156" y="0"/>
                </a:moveTo>
                <a:lnTo>
                  <a:pt x="2010156" y="95250"/>
                </a:lnTo>
                <a:lnTo>
                  <a:pt x="0" y="95250"/>
                </a:lnTo>
                <a:lnTo>
                  <a:pt x="0" y="476250"/>
                </a:lnTo>
                <a:lnTo>
                  <a:pt x="2010156" y="476250"/>
                </a:lnTo>
                <a:lnTo>
                  <a:pt x="2010156" y="571500"/>
                </a:lnTo>
                <a:lnTo>
                  <a:pt x="2391156" y="285750"/>
                </a:lnTo>
                <a:lnTo>
                  <a:pt x="2010156" y="0"/>
                </a:lnTo>
                <a:close/>
              </a:path>
            </a:pathLst>
          </a:custGeom>
          <a:solidFill>
            <a:srgbClr val="585597"/>
          </a:solidFill>
        </p:spPr>
        <p:txBody>
          <a:bodyPr wrap="square" lIns="0" tIns="0" rIns="0" bIns="0" rtlCol="0"/>
          <a:lstStyle/>
          <a:p>
            <a:endParaRPr sz="3600">
              <a:solidFill>
                <a:prstClr val="black"/>
              </a:solidFill>
            </a:endParaRPr>
          </a:p>
        </p:txBody>
      </p:sp>
      <p:sp>
        <p:nvSpPr>
          <p:cNvPr id="12" name="object 11"/>
          <p:cNvSpPr/>
          <p:nvPr/>
        </p:nvSpPr>
        <p:spPr>
          <a:xfrm>
            <a:off x="1935478" y="2715767"/>
            <a:ext cx="5157216" cy="5772910"/>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3" name="object 12"/>
          <p:cNvSpPr txBox="1"/>
          <p:nvPr/>
        </p:nvSpPr>
        <p:spPr>
          <a:xfrm>
            <a:off x="7229346" y="3238398"/>
            <a:ext cx="185166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dirty="0">
                <a:solidFill>
                  <a:srgbClr val="FFFFFF"/>
                </a:solidFill>
                <a:latin typeface="Arial"/>
                <a:cs typeface="Arial"/>
              </a:rPr>
              <a:t>01</a:t>
            </a:r>
            <a:endParaRPr sz="2400">
              <a:solidFill>
                <a:prstClr val="black"/>
              </a:solidFill>
              <a:latin typeface="Arial"/>
              <a:cs typeface="Arial"/>
            </a:endParaRPr>
          </a:p>
        </p:txBody>
      </p:sp>
      <p:sp>
        <p:nvSpPr>
          <p:cNvPr id="14" name="object 13"/>
          <p:cNvSpPr txBox="1"/>
          <p:nvPr/>
        </p:nvSpPr>
        <p:spPr>
          <a:xfrm>
            <a:off x="6578344" y="4694172"/>
            <a:ext cx="184658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spc="-10" dirty="0">
                <a:solidFill>
                  <a:srgbClr val="FFFFFF"/>
                </a:solidFill>
                <a:latin typeface="Arial"/>
                <a:cs typeface="Arial"/>
              </a:rPr>
              <a:t>02</a:t>
            </a:r>
            <a:endParaRPr sz="2400">
              <a:solidFill>
                <a:prstClr val="black"/>
              </a:solidFill>
              <a:latin typeface="Arial"/>
              <a:cs typeface="Arial"/>
            </a:endParaRPr>
          </a:p>
        </p:txBody>
      </p:sp>
      <p:sp>
        <p:nvSpPr>
          <p:cNvPr id="15" name="object 14"/>
          <p:cNvSpPr txBox="1"/>
          <p:nvPr/>
        </p:nvSpPr>
        <p:spPr>
          <a:xfrm>
            <a:off x="5690870" y="6148578"/>
            <a:ext cx="1850388"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03</a:t>
            </a:r>
            <a:endParaRPr sz="2400">
              <a:solidFill>
                <a:prstClr val="black"/>
              </a:solidFill>
              <a:latin typeface="Arial"/>
              <a:cs typeface="Arial"/>
            </a:endParaRPr>
          </a:p>
        </p:txBody>
      </p:sp>
      <p:sp>
        <p:nvSpPr>
          <p:cNvPr id="16" name="object 15"/>
          <p:cNvSpPr txBox="1"/>
          <p:nvPr/>
        </p:nvSpPr>
        <p:spPr>
          <a:xfrm>
            <a:off x="5659120" y="7603134"/>
            <a:ext cx="184912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04</a:t>
            </a:r>
            <a:endParaRPr sz="2400">
              <a:solidFill>
                <a:prstClr val="black"/>
              </a:solidFill>
              <a:latin typeface="Arial"/>
              <a:cs typeface="Arial"/>
            </a:endParaRPr>
          </a:p>
        </p:txBody>
      </p:sp>
      <p:sp>
        <p:nvSpPr>
          <p:cNvPr id="17" name="object 16"/>
          <p:cNvSpPr txBox="1"/>
          <p:nvPr/>
        </p:nvSpPr>
        <p:spPr>
          <a:xfrm>
            <a:off x="10848592" y="3078732"/>
            <a:ext cx="4391408" cy="888705"/>
          </a:xfrm>
          <a:prstGeom prst="rect">
            <a:avLst/>
          </a:prstGeom>
        </p:spPr>
        <p:txBody>
          <a:bodyPr vert="horz" wrap="square" lIns="0" tIns="26670" rIns="0" bIns="0" rtlCol="0">
            <a:spAutoFit/>
          </a:bodyPr>
          <a:lstStyle/>
          <a:p>
            <a:pPr marL="25400" marR="10160">
              <a:spcBef>
                <a:spcPts val="210"/>
              </a:spcBef>
            </a:pP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analyze different  </a:t>
            </a:r>
            <a:r>
              <a:rPr sz="2800" spc="-10" dirty="0">
                <a:solidFill>
                  <a:srgbClr val="5F5F5F"/>
                </a:solidFill>
                <a:cs typeface="Calibri"/>
              </a:rPr>
              <a:t>types of </a:t>
            </a:r>
            <a:r>
              <a:rPr sz="2800" b="1" spc="-20" dirty="0" smtClean="0">
                <a:solidFill>
                  <a:srgbClr val="5F5F5F"/>
                </a:solidFill>
                <a:cs typeface="Calibri"/>
              </a:rPr>
              <a:t>data</a:t>
            </a:r>
            <a:r>
              <a:rPr lang="en-IN" sz="2800" b="1" spc="-20" dirty="0" smtClean="0">
                <a:solidFill>
                  <a:srgbClr val="5F5F5F"/>
                </a:solidFill>
                <a:cs typeface="Calibri"/>
              </a:rPr>
              <a:t> &amp; test the data</a:t>
            </a:r>
            <a:endParaRPr sz="2800" b="1" dirty="0">
              <a:solidFill>
                <a:prstClr val="black"/>
              </a:solidFill>
              <a:cs typeface="Calibri"/>
            </a:endParaRPr>
          </a:p>
        </p:txBody>
      </p:sp>
      <p:sp>
        <p:nvSpPr>
          <p:cNvPr id="18" name="object 17"/>
          <p:cNvSpPr txBox="1"/>
          <p:nvPr/>
        </p:nvSpPr>
        <p:spPr>
          <a:xfrm>
            <a:off x="10128757" y="4397755"/>
            <a:ext cx="5289550" cy="887422"/>
          </a:xfrm>
          <a:prstGeom prst="rect">
            <a:avLst/>
          </a:prstGeom>
        </p:spPr>
        <p:txBody>
          <a:bodyPr vert="horz" wrap="square" lIns="0" tIns="25400" rIns="0" bIns="0" rtlCol="0">
            <a:spAutoFit/>
          </a:bodyPr>
          <a:lstStyle/>
          <a:p>
            <a:pPr marL="25400" marR="10160">
              <a:spcBef>
                <a:spcPts val="200"/>
              </a:spcBef>
            </a:pPr>
            <a:r>
              <a:rPr sz="2800" spc="-10" dirty="0">
                <a:solidFill>
                  <a:srgbClr val="5F5F5F"/>
                </a:solidFill>
                <a:cs typeface="Calibri"/>
              </a:rPr>
              <a:t>Help you </a:t>
            </a:r>
            <a:r>
              <a:rPr sz="2800" spc="-20" dirty="0">
                <a:solidFill>
                  <a:srgbClr val="5F5F5F"/>
                </a:solidFill>
                <a:cs typeface="Calibri"/>
              </a:rPr>
              <a:t>understand </a:t>
            </a:r>
            <a:r>
              <a:rPr sz="2800" spc="-10" dirty="0">
                <a:solidFill>
                  <a:srgbClr val="5F5F5F"/>
                </a:solidFill>
                <a:cs typeface="Calibri"/>
              </a:rPr>
              <a:t>sampling  techniques and </a:t>
            </a:r>
            <a:r>
              <a:rPr sz="2800" b="1" spc="-10" dirty="0">
                <a:solidFill>
                  <a:srgbClr val="5F5F5F"/>
                </a:solidFill>
                <a:cs typeface="Calibri"/>
              </a:rPr>
              <a:t>Probability</a:t>
            </a:r>
            <a:r>
              <a:rPr sz="2800" spc="10" dirty="0">
                <a:solidFill>
                  <a:srgbClr val="5F5F5F"/>
                </a:solidFill>
                <a:cs typeface="Calibri"/>
              </a:rPr>
              <a:t> </a:t>
            </a:r>
            <a:r>
              <a:rPr sz="2800" spc="-10" dirty="0">
                <a:solidFill>
                  <a:srgbClr val="5F5F5F"/>
                </a:solidFill>
                <a:cs typeface="Calibri"/>
              </a:rPr>
              <a:t>concepts</a:t>
            </a:r>
            <a:endParaRPr sz="2800" dirty="0">
              <a:solidFill>
                <a:prstClr val="black"/>
              </a:solidFill>
              <a:cs typeface="Calibri"/>
            </a:endParaRPr>
          </a:p>
        </p:txBody>
      </p:sp>
      <p:sp>
        <p:nvSpPr>
          <p:cNvPr id="19" name="object 18"/>
          <p:cNvSpPr txBox="1"/>
          <p:nvPr/>
        </p:nvSpPr>
        <p:spPr>
          <a:xfrm>
            <a:off x="9264395" y="5959603"/>
            <a:ext cx="5002530" cy="887422"/>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Explain you the basis of</a:t>
            </a:r>
            <a:r>
              <a:rPr sz="2800" spc="-20" dirty="0">
                <a:solidFill>
                  <a:srgbClr val="5F5F5F"/>
                </a:solidFill>
                <a:cs typeface="Calibri"/>
              </a:rPr>
              <a:t> Inferential</a:t>
            </a:r>
            <a:endParaRPr sz="2800" dirty="0">
              <a:solidFill>
                <a:prstClr val="black"/>
              </a:solidFill>
              <a:cs typeface="Calibri"/>
            </a:endParaRPr>
          </a:p>
          <a:p>
            <a:pPr marL="25400">
              <a:spcBef>
                <a:spcPts val="10"/>
              </a:spcBef>
            </a:pPr>
            <a:r>
              <a:rPr sz="2800" b="1" spc="-10" dirty="0">
                <a:solidFill>
                  <a:srgbClr val="5F5F5F"/>
                </a:solidFill>
                <a:cs typeface="Calibri"/>
              </a:rPr>
              <a:t>Statistics</a:t>
            </a:r>
            <a:endParaRPr sz="2800" b="1" dirty="0">
              <a:solidFill>
                <a:prstClr val="black"/>
              </a:solidFill>
              <a:cs typeface="Calibri"/>
            </a:endParaRPr>
          </a:p>
        </p:txBody>
      </p:sp>
      <p:sp>
        <p:nvSpPr>
          <p:cNvPr id="20" name="object 19"/>
          <p:cNvSpPr txBox="1"/>
          <p:nvPr/>
        </p:nvSpPr>
        <p:spPr>
          <a:xfrm>
            <a:off x="8543797" y="7332470"/>
            <a:ext cx="5472430" cy="887422"/>
          </a:xfrm>
          <a:prstGeom prst="rect">
            <a:avLst/>
          </a:prstGeom>
        </p:spPr>
        <p:txBody>
          <a:bodyPr vert="horz" wrap="square" lIns="0" tIns="25400" rIns="0" bIns="0" rtlCol="0">
            <a:spAutoFit/>
          </a:bodyPr>
          <a:lstStyle/>
          <a:p>
            <a:pPr marL="25400">
              <a:spcBef>
                <a:spcPts val="200"/>
              </a:spcBef>
            </a:pP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understand </a:t>
            </a:r>
            <a:r>
              <a:rPr sz="2800" b="1" spc="-10" dirty="0">
                <a:solidFill>
                  <a:srgbClr val="5F5F5F"/>
                </a:solidFill>
                <a:cs typeface="Calibri"/>
              </a:rPr>
              <a:t>Regression</a:t>
            </a:r>
            <a:r>
              <a:rPr sz="2800" spc="-10" dirty="0">
                <a:solidFill>
                  <a:srgbClr val="5F5F5F"/>
                </a:solidFill>
                <a:cs typeface="Calibri"/>
              </a:rPr>
              <a:t> and</a:t>
            </a:r>
            <a:endParaRPr sz="2800" dirty="0">
              <a:solidFill>
                <a:prstClr val="black"/>
              </a:solidFill>
              <a:cs typeface="Calibri"/>
            </a:endParaRPr>
          </a:p>
          <a:p>
            <a:pPr marL="25400"/>
            <a:r>
              <a:rPr sz="2800" b="1" spc="-10" dirty="0">
                <a:solidFill>
                  <a:srgbClr val="5F5F5F"/>
                </a:solidFill>
                <a:cs typeface="Calibri"/>
              </a:rPr>
              <a:t>Clustering</a:t>
            </a:r>
            <a:r>
              <a:rPr sz="2800" spc="20" dirty="0">
                <a:solidFill>
                  <a:srgbClr val="5F5F5F"/>
                </a:solidFill>
                <a:cs typeface="Calibri"/>
              </a:rPr>
              <a:t> </a:t>
            </a:r>
            <a:r>
              <a:rPr sz="2800" spc="-10" dirty="0">
                <a:solidFill>
                  <a:srgbClr val="5F5F5F"/>
                </a:solidFill>
                <a:cs typeface="Calibri"/>
              </a:rPr>
              <a:t>concepts</a:t>
            </a:r>
            <a:endParaRPr sz="2800" dirty="0">
              <a:solidFill>
                <a:prstClr val="black"/>
              </a:solidFill>
              <a:cs typeface="Calibri"/>
            </a:endParaRPr>
          </a:p>
        </p:txBody>
      </p:sp>
    </p:spTree>
    <p:extLst>
      <p:ext uri="{BB962C8B-B14F-4D97-AF65-F5344CB8AC3E}">
        <p14:creationId xmlns:p14="http://schemas.microsoft.com/office/powerpoint/2010/main" val="6022103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3124</TotalTime>
  <Words>755</Words>
  <Application>Microsoft Office PowerPoint</Application>
  <PresentationFormat>Custom</PresentationFormat>
  <Paragraphs>244</Paragraphs>
  <Slides>24</Slides>
  <Notes>8</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24</vt:i4>
      </vt:variant>
    </vt:vector>
  </HeadingPairs>
  <TitlesOfParts>
    <vt:vector size="40" baseType="lpstr">
      <vt:lpstr>Arial</vt:lpstr>
      <vt:lpstr>Arial Black</vt:lpstr>
      <vt:lpstr>Arial Rounded MT Bold</vt:lpstr>
      <vt:lpstr>Calibri</vt:lpstr>
      <vt:lpstr>Calibri Light</vt:lpstr>
      <vt:lpstr>Courier New</vt:lpstr>
      <vt:lpstr>Segoe UI</vt:lpstr>
      <vt:lpstr>Times New Roman</vt:lpstr>
      <vt:lpstr>Trebuchet MS</vt:lpstr>
      <vt:lpstr>Office Theme</vt:lpstr>
      <vt:lpstr>1_Office Theme</vt:lpstr>
      <vt:lpstr>4_Office Theme</vt:lpstr>
      <vt:lpstr>2_Office Theme</vt:lpstr>
      <vt:lpstr>3_Office Theme</vt:lpstr>
      <vt:lpstr>5_Office Theme</vt:lpstr>
      <vt:lpstr>18_Office Theme</vt:lpstr>
      <vt:lpstr>Artificial Intelligence Champion Course </vt:lpstr>
      <vt:lpstr>Course Overview</vt:lpstr>
      <vt:lpstr>Course Coverage</vt:lpstr>
      <vt:lpstr>Tools Coverage</vt:lpstr>
      <vt:lpstr>1. Artificial Intelligence Overview</vt:lpstr>
      <vt:lpstr>Course Outline</vt:lpstr>
      <vt:lpstr>Course Outline</vt:lpstr>
      <vt:lpstr>2. Statistics for Data Science</vt:lpstr>
      <vt:lpstr>Statistics for Data Science</vt:lpstr>
      <vt:lpstr>Course Outline</vt:lpstr>
      <vt:lpstr>3. Python Champion</vt:lpstr>
      <vt:lpstr>Python Champion</vt:lpstr>
      <vt:lpstr>Course Outline</vt:lpstr>
      <vt:lpstr>4. Machine Learning Champion</vt:lpstr>
      <vt:lpstr>Machine Learning using Python</vt:lpstr>
      <vt:lpstr>Course Outline</vt:lpstr>
      <vt:lpstr>5. Deep Learning Champion</vt:lpstr>
      <vt:lpstr>Deep Learning with TensorFlow</vt:lpstr>
      <vt:lpstr>Course Outline</vt:lpstr>
      <vt:lpstr>Course Summary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the best use of Live Sessions</dc:title>
  <dc:creator>Online2PDF.com</dc:creator>
  <cp:lastModifiedBy>VIJAY</cp:lastModifiedBy>
  <cp:revision>610</cp:revision>
  <dcterms:created xsi:type="dcterms:W3CDTF">2018-09-25T13:39:25Z</dcterms:created>
  <dcterms:modified xsi:type="dcterms:W3CDTF">2019-01-12T06:32:14Z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2018-09-25T00:00:00Z</vt:filetime>
  </property>
  <property fmtid="{D5CDD505-2E9C-101B-9397-08002B2CF9AE}" pid="3" name="LastSaved">
    <vt:filetime>2018-09-25T00:00:00Z</vt:filetime>
  </property>
</Properties>
</file>